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5"/>
  </p:notesMasterIdLst>
  <p:sldIdLst>
    <p:sldId id="256" r:id="rId2"/>
    <p:sldId id="267" r:id="rId3"/>
    <p:sldId id="260" r:id="rId4"/>
    <p:sldId id="261" r:id="rId5"/>
    <p:sldId id="266" r:id="rId6"/>
    <p:sldId id="264" r:id="rId7"/>
    <p:sldId id="270" r:id="rId8"/>
    <p:sldId id="277" r:id="rId9"/>
    <p:sldId id="278" r:id="rId10"/>
    <p:sldId id="279" r:id="rId11"/>
    <p:sldId id="271" r:id="rId12"/>
    <p:sldId id="280" r:id="rId13"/>
    <p:sldId id="268" r:id="rId14"/>
  </p:sldIdLst>
  <p:sldSz cx="18288000" cy="10287000"/>
  <p:notesSz cx="6858000" cy="9144000"/>
  <p:embeddedFontLst>
    <p:embeddedFont>
      <p:font typeface="Abadi MT Condensed Light" panose="020B0306030101010103" pitchFamily="34" charset="77"/>
      <p:regular r:id="rId16"/>
    </p:embeddedFont>
    <p:embeddedFont>
      <p:font typeface="Mada" pitchFamily="2" charset="-78"/>
      <p:regular r:id="rId17"/>
      <p:bold r:id="rId18"/>
    </p:embeddedFont>
    <p:embeddedFont>
      <p:font typeface="Mirza" pitchFamily="2" charset="-78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3A535-5E80-4309-919B-1965ACDBB0F2}">
  <a:tblStyle styleId="{AC03A535-5E80-4309-919B-1965ACDBB0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/>
    <p:restoredTop sz="94699"/>
  </p:normalViewPr>
  <p:slideViewPr>
    <p:cSldViewPr snapToGrid="0">
      <p:cViewPr varScale="1">
        <p:scale>
          <a:sx n="107" d="100"/>
          <a:sy n="107" d="100"/>
        </p:scale>
        <p:origin x="704" y="-6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9F45F-BDFF-4F4D-B6D9-44631AFFE927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05CF96-4B98-284A-B5EE-8D462FBA98E5}">
      <dgm:prSet phldrT="[Text]"/>
      <dgm:spPr/>
      <dgm:t>
        <a:bodyPr/>
        <a:lstStyle/>
        <a:p>
          <a:r>
            <a:rPr lang="en-US" b="1" i="0" dirty="0"/>
            <a:t>Data Input</a:t>
          </a:r>
          <a:endParaRPr lang="en-US" dirty="0"/>
        </a:p>
      </dgm:t>
    </dgm:pt>
    <dgm:pt modelId="{587F811D-4811-F84B-95AE-FEFF617C1F4A}" type="parTrans" cxnId="{1548050A-3818-474C-96B2-27F77F0CC9F1}">
      <dgm:prSet/>
      <dgm:spPr/>
      <dgm:t>
        <a:bodyPr/>
        <a:lstStyle/>
        <a:p>
          <a:endParaRPr lang="en-US"/>
        </a:p>
      </dgm:t>
    </dgm:pt>
    <dgm:pt modelId="{2E301DB2-BBFC-644C-9A66-236972C9A8D6}" type="sibTrans" cxnId="{1548050A-3818-474C-96B2-27F77F0CC9F1}">
      <dgm:prSet/>
      <dgm:spPr/>
      <dgm:t>
        <a:bodyPr/>
        <a:lstStyle/>
        <a:p>
          <a:endParaRPr lang="en-US"/>
        </a:p>
      </dgm:t>
    </dgm:pt>
    <dgm:pt modelId="{FE47B6CB-D5F0-D74C-9B3C-FBC778EC3201}">
      <dgm:prSet phldrT="[Text]" custT="1"/>
      <dgm:spPr/>
      <dgm:t>
        <a:bodyPr/>
        <a:lstStyle/>
        <a:p>
          <a:pPr rtl="0"/>
          <a:r>
            <a:rPr lang="en-US" sz="3200" b="1" dirty="0">
              <a:latin typeface="Abadi MT Condensed Light" panose="020B0306030101010103" pitchFamily="34" charset="77"/>
            </a:rPr>
            <a:t>Data cleaning.</a:t>
          </a:r>
        </a:p>
      </dgm:t>
    </dgm:pt>
    <dgm:pt modelId="{513E86B7-2375-BF4D-B261-1FA51DBB76F1}" type="parTrans" cxnId="{398995DA-CAFD-6A4D-8503-EE927878CE60}">
      <dgm:prSet/>
      <dgm:spPr/>
      <dgm:t>
        <a:bodyPr/>
        <a:lstStyle/>
        <a:p>
          <a:endParaRPr lang="en-US"/>
        </a:p>
      </dgm:t>
    </dgm:pt>
    <dgm:pt modelId="{50AFEF9E-AC03-A747-8B35-4A8AB0049282}" type="sibTrans" cxnId="{398995DA-CAFD-6A4D-8503-EE927878CE60}">
      <dgm:prSet/>
      <dgm:spPr/>
      <dgm:t>
        <a:bodyPr/>
        <a:lstStyle/>
        <a:p>
          <a:endParaRPr lang="en-US"/>
        </a:p>
      </dgm:t>
    </dgm:pt>
    <dgm:pt modelId="{509035EF-D6D3-D643-9A2F-C27652629D91}">
      <dgm:prSet phldrT="[Text]" custT="1"/>
      <dgm:spPr/>
      <dgm:t>
        <a:bodyPr/>
        <a:lstStyle/>
        <a:p>
          <a:pPr rtl="0"/>
          <a:r>
            <a:rPr lang="en-US" sz="3200" b="1" dirty="0">
              <a:latin typeface="Abadi MT Condensed Light" panose="020B0306030101010103" pitchFamily="34" charset="77"/>
            </a:rPr>
            <a:t>Class imbalance fixing.</a:t>
          </a:r>
        </a:p>
      </dgm:t>
    </dgm:pt>
    <dgm:pt modelId="{7450661D-EA37-6241-BA55-331410CD886A}" type="parTrans" cxnId="{77F936EB-81FC-CE4F-ABE1-7529BD722BCB}">
      <dgm:prSet/>
      <dgm:spPr/>
      <dgm:t>
        <a:bodyPr/>
        <a:lstStyle/>
        <a:p>
          <a:endParaRPr lang="en-US"/>
        </a:p>
      </dgm:t>
    </dgm:pt>
    <dgm:pt modelId="{E2DF870E-B52A-E341-9ED2-CB00600F1F5E}" type="sibTrans" cxnId="{77F936EB-81FC-CE4F-ABE1-7529BD722BCB}">
      <dgm:prSet/>
      <dgm:spPr/>
      <dgm:t>
        <a:bodyPr/>
        <a:lstStyle/>
        <a:p>
          <a:endParaRPr lang="en-US"/>
        </a:p>
      </dgm:t>
    </dgm:pt>
    <dgm:pt modelId="{3D720C69-0E77-D24F-9572-72A4DB7C26A8}">
      <dgm:prSet phldrT="[Text]"/>
      <dgm:spPr/>
      <dgm:t>
        <a:bodyPr/>
        <a:lstStyle/>
        <a:p>
          <a:r>
            <a:rPr lang="en-US" b="1" i="0" dirty="0"/>
            <a:t>Core Models</a:t>
          </a:r>
          <a:r>
            <a:rPr lang="en-US" b="0" i="0" dirty="0"/>
            <a:t> </a:t>
          </a:r>
          <a:endParaRPr lang="en-US" dirty="0"/>
        </a:p>
      </dgm:t>
    </dgm:pt>
    <dgm:pt modelId="{F3CD200D-A3C4-9A4E-B8E6-3222EC4E0877}" type="parTrans" cxnId="{9B3984EF-0D27-F045-8EE7-2C284025ACDB}">
      <dgm:prSet/>
      <dgm:spPr/>
      <dgm:t>
        <a:bodyPr/>
        <a:lstStyle/>
        <a:p>
          <a:endParaRPr lang="en-US"/>
        </a:p>
      </dgm:t>
    </dgm:pt>
    <dgm:pt modelId="{38142BAD-F5C7-964D-B52F-9F22E5EDE6B9}" type="sibTrans" cxnId="{9B3984EF-0D27-F045-8EE7-2C284025ACDB}">
      <dgm:prSet/>
      <dgm:spPr/>
      <dgm:t>
        <a:bodyPr/>
        <a:lstStyle/>
        <a:p>
          <a:endParaRPr lang="en-US"/>
        </a:p>
      </dgm:t>
    </dgm:pt>
    <dgm:pt modelId="{EFDDC1E1-9A62-B348-A6FA-946E795FDB46}">
      <dgm:prSet phldrT="[Text]" custT="1"/>
      <dgm:spPr/>
      <dgm:t>
        <a:bodyPr/>
        <a:lstStyle/>
        <a:p>
          <a:r>
            <a:rPr lang="en-US" sz="3200" b="1" i="0" dirty="0">
              <a:latin typeface="Abadi MT Condensed Light" panose="020B0306030101010103" pitchFamily="34" charset="77"/>
            </a:rPr>
            <a:t>Random Forest</a:t>
          </a:r>
          <a:endParaRPr lang="en-US" sz="3200" dirty="0">
            <a:latin typeface="Abadi MT Condensed Light" panose="020B0306030101010103" pitchFamily="34" charset="77"/>
          </a:endParaRPr>
        </a:p>
      </dgm:t>
    </dgm:pt>
    <dgm:pt modelId="{D2AD4D5B-DC1F-CC4A-B183-D5ACB91D0B39}" type="parTrans" cxnId="{3C59C17B-5FCB-874B-BF37-2152FF2BF584}">
      <dgm:prSet/>
      <dgm:spPr/>
      <dgm:t>
        <a:bodyPr/>
        <a:lstStyle/>
        <a:p>
          <a:endParaRPr lang="en-US"/>
        </a:p>
      </dgm:t>
    </dgm:pt>
    <dgm:pt modelId="{170D2C32-659F-8E43-B489-E5CE63221B6B}" type="sibTrans" cxnId="{3C59C17B-5FCB-874B-BF37-2152FF2BF584}">
      <dgm:prSet/>
      <dgm:spPr/>
      <dgm:t>
        <a:bodyPr/>
        <a:lstStyle/>
        <a:p>
          <a:endParaRPr lang="en-US"/>
        </a:p>
      </dgm:t>
    </dgm:pt>
    <dgm:pt modelId="{6B57CC85-1DF7-B84E-879C-DC0DDD57DE30}">
      <dgm:prSet phldrT="[Text]" custT="1"/>
      <dgm:spPr/>
      <dgm:t>
        <a:bodyPr/>
        <a:lstStyle/>
        <a:p>
          <a:r>
            <a:rPr lang="en-US" sz="3200" b="1" i="0" dirty="0">
              <a:latin typeface="Abadi MT Condensed Light" panose="020B0306030101010103" pitchFamily="34" charset="77"/>
            </a:rPr>
            <a:t>Support Vector Machines</a:t>
          </a:r>
          <a:endParaRPr lang="en-US" sz="3200" dirty="0">
            <a:latin typeface="Abadi MT Condensed Light" panose="020B0306030101010103" pitchFamily="34" charset="77"/>
          </a:endParaRPr>
        </a:p>
      </dgm:t>
    </dgm:pt>
    <dgm:pt modelId="{083BC237-04E6-014B-B4BA-F5AFCD4212A6}" type="parTrans" cxnId="{FF4EDC40-B5A1-4A41-80C1-E110F1D6B4F7}">
      <dgm:prSet/>
      <dgm:spPr/>
      <dgm:t>
        <a:bodyPr/>
        <a:lstStyle/>
        <a:p>
          <a:endParaRPr lang="en-US"/>
        </a:p>
      </dgm:t>
    </dgm:pt>
    <dgm:pt modelId="{5FEB9639-1CD8-774E-8B04-6E053D07C2F5}" type="sibTrans" cxnId="{FF4EDC40-B5A1-4A41-80C1-E110F1D6B4F7}">
      <dgm:prSet/>
      <dgm:spPr/>
      <dgm:t>
        <a:bodyPr/>
        <a:lstStyle/>
        <a:p>
          <a:endParaRPr lang="en-US"/>
        </a:p>
      </dgm:t>
    </dgm:pt>
    <dgm:pt modelId="{0A4F75D0-6E10-4C45-A1EB-50A040613B7C}">
      <dgm:prSet phldrT="[Text]"/>
      <dgm:spPr/>
      <dgm:t>
        <a:bodyPr/>
        <a:lstStyle/>
        <a:p>
          <a:r>
            <a:rPr lang="en-EG" b="1" dirty="0"/>
            <a:t>Performance Evaluation</a:t>
          </a:r>
          <a:endParaRPr lang="en-US" dirty="0"/>
        </a:p>
      </dgm:t>
    </dgm:pt>
    <dgm:pt modelId="{2DACD95E-55A9-C548-AA4E-E76E0935AFB6}" type="parTrans" cxnId="{0DE047BC-3777-A446-A9F4-F0EA03C0EAC9}">
      <dgm:prSet/>
      <dgm:spPr/>
      <dgm:t>
        <a:bodyPr/>
        <a:lstStyle/>
        <a:p>
          <a:endParaRPr lang="en-US"/>
        </a:p>
      </dgm:t>
    </dgm:pt>
    <dgm:pt modelId="{49CC37C9-1FFE-8C4C-A042-8B6FF6512746}" type="sibTrans" cxnId="{0DE047BC-3777-A446-A9F4-F0EA03C0EAC9}">
      <dgm:prSet/>
      <dgm:spPr/>
      <dgm:t>
        <a:bodyPr/>
        <a:lstStyle/>
        <a:p>
          <a:endParaRPr lang="en-US"/>
        </a:p>
      </dgm:t>
    </dgm:pt>
    <dgm:pt modelId="{B15E3A4B-C23E-B440-92F4-AAE45383D989}">
      <dgm:prSet phldrT="[Text]" custT="1"/>
      <dgm:spPr/>
      <dgm:t>
        <a:bodyPr/>
        <a:lstStyle/>
        <a:p>
          <a:pPr rtl="0"/>
          <a:r>
            <a:rPr lang="en-US" sz="3200" b="1" dirty="0">
              <a:latin typeface="Abadi MT Condensed Light" panose="020B0306030101010103" pitchFamily="34" charset="77"/>
            </a:rPr>
            <a:t>Feature Engineering.</a:t>
          </a:r>
        </a:p>
      </dgm:t>
    </dgm:pt>
    <dgm:pt modelId="{7FA95FFA-D7C4-C543-92B5-CE4120588B81}" type="parTrans" cxnId="{A51C8E75-1317-C74E-A431-F94D6F22DD1B}">
      <dgm:prSet/>
      <dgm:spPr/>
      <dgm:t>
        <a:bodyPr/>
        <a:lstStyle/>
        <a:p>
          <a:endParaRPr lang="en-US"/>
        </a:p>
      </dgm:t>
    </dgm:pt>
    <dgm:pt modelId="{E1DE471F-CD6F-7446-B032-9E1D409EF414}" type="sibTrans" cxnId="{A51C8E75-1317-C74E-A431-F94D6F22DD1B}">
      <dgm:prSet/>
      <dgm:spPr/>
      <dgm:t>
        <a:bodyPr/>
        <a:lstStyle/>
        <a:p>
          <a:endParaRPr lang="en-US"/>
        </a:p>
      </dgm:t>
    </dgm:pt>
    <dgm:pt modelId="{1E8D7BCD-D164-1C4C-85A0-C4F3A32A8760}">
      <dgm:prSet phldrT="[Text]" custT="1"/>
      <dgm:spPr/>
      <dgm:t>
        <a:bodyPr/>
        <a:lstStyle/>
        <a:p>
          <a:r>
            <a:rPr lang="en-US" sz="3200" b="1" i="0" dirty="0">
              <a:latin typeface="Abadi MT Condensed Light" panose="020B0306030101010103" pitchFamily="34" charset="77"/>
            </a:rPr>
            <a:t>Neural Networks</a:t>
          </a:r>
          <a:endParaRPr lang="en-US" sz="3200" dirty="0">
            <a:latin typeface="Abadi MT Condensed Light" panose="020B0306030101010103" pitchFamily="34" charset="77"/>
          </a:endParaRPr>
        </a:p>
      </dgm:t>
    </dgm:pt>
    <dgm:pt modelId="{FBDC8F14-FA38-BD44-BC0C-B66A096FDDF0}" type="parTrans" cxnId="{088B38CE-BE25-A047-A0CC-FDE09AAB9FE2}">
      <dgm:prSet/>
      <dgm:spPr/>
      <dgm:t>
        <a:bodyPr/>
        <a:lstStyle/>
        <a:p>
          <a:endParaRPr lang="en-US"/>
        </a:p>
      </dgm:t>
    </dgm:pt>
    <dgm:pt modelId="{51E4133B-77EE-4E44-9682-F4A1AC900325}" type="sibTrans" cxnId="{088B38CE-BE25-A047-A0CC-FDE09AAB9FE2}">
      <dgm:prSet/>
      <dgm:spPr/>
      <dgm:t>
        <a:bodyPr/>
        <a:lstStyle/>
        <a:p>
          <a:endParaRPr lang="en-US"/>
        </a:p>
      </dgm:t>
    </dgm:pt>
    <dgm:pt modelId="{775BCD03-63BB-844D-9ACC-59F940BAFFBC}" type="pres">
      <dgm:prSet presAssocID="{2909F45F-BDFF-4F4D-B6D9-44631AFFE927}" presName="Name0" presStyleCnt="0">
        <dgm:presLayoutVars>
          <dgm:dir/>
          <dgm:animLvl val="lvl"/>
          <dgm:resizeHandles val="exact"/>
        </dgm:presLayoutVars>
      </dgm:prSet>
      <dgm:spPr/>
    </dgm:pt>
    <dgm:pt modelId="{95EC7416-71C9-AB44-84BE-353D375E573E}" type="pres">
      <dgm:prSet presAssocID="{2909F45F-BDFF-4F4D-B6D9-44631AFFE927}" presName="tSp" presStyleCnt="0"/>
      <dgm:spPr/>
    </dgm:pt>
    <dgm:pt modelId="{7B76CAD4-F6D1-2640-82CB-69AD15160C7D}" type="pres">
      <dgm:prSet presAssocID="{2909F45F-BDFF-4F4D-B6D9-44631AFFE927}" presName="bSp" presStyleCnt="0"/>
      <dgm:spPr/>
    </dgm:pt>
    <dgm:pt modelId="{C28A4D4F-29E6-B347-B016-ED7F58174019}" type="pres">
      <dgm:prSet presAssocID="{2909F45F-BDFF-4F4D-B6D9-44631AFFE927}" presName="process" presStyleCnt="0"/>
      <dgm:spPr/>
    </dgm:pt>
    <dgm:pt modelId="{98278688-A076-1240-98C9-12F457EBD03D}" type="pres">
      <dgm:prSet presAssocID="{B705CF96-4B98-284A-B5EE-8D462FBA98E5}" presName="composite1" presStyleCnt="0"/>
      <dgm:spPr/>
    </dgm:pt>
    <dgm:pt modelId="{02AA34B7-FCBC-0C43-9E2A-D783056F3FC1}" type="pres">
      <dgm:prSet presAssocID="{B705CF96-4B98-284A-B5EE-8D462FBA98E5}" presName="dummyNode1" presStyleLbl="node1" presStyleIdx="0" presStyleCnt="3"/>
      <dgm:spPr/>
    </dgm:pt>
    <dgm:pt modelId="{14FCD151-3738-CC42-9A02-534BBEBF8235}" type="pres">
      <dgm:prSet presAssocID="{B705CF96-4B98-284A-B5EE-8D462FBA98E5}" presName="childNode1" presStyleLbl="bgAcc1" presStyleIdx="0" presStyleCnt="3" custScaleX="124860">
        <dgm:presLayoutVars>
          <dgm:bulletEnabled val="1"/>
        </dgm:presLayoutVars>
      </dgm:prSet>
      <dgm:spPr/>
    </dgm:pt>
    <dgm:pt modelId="{C5746465-A7F8-2649-BD20-6BF964DC060A}" type="pres">
      <dgm:prSet presAssocID="{B705CF96-4B98-284A-B5EE-8D462FBA98E5}" presName="childNode1tx" presStyleLbl="bgAcc1" presStyleIdx="0" presStyleCnt="3">
        <dgm:presLayoutVars>
          <dgm:bulletEnabled val="1"/>
        </dgm:presLayoutVars>
      </dgm:prSet>
      <dgm:spPr/>
    </dgm:pt>
    <dgm:pt modelId="{F164E3D3-5F08-2A41-9E1B-4F00396DFF39}" type="pres">
      <dgm:prSet presAssocID="{B705CF96-4B98-284A-B5EE-8D462FBA98E5}" presName="parentNode1" presStyleLbl="node1" presStyleIdx="0" presStyleCnt="3" custLinFactNeighborY="18479">
        <dgm:presLayoutVars>
          <dgm:chMax val="1"/>
          <dgm:bulletEnabled val="1"/>
        </dgm:presLayoutVars>
      </dgm:prSet>
      <dgm:spPr/>
    </dgm:pt>
    <dgm:pt modelId="{0F09B6D4-5A81-0A4F-B537-1AB9A983858A}" type="pres">
      <dgm:prSet presAssocID="{B705CF96-4B98-284A-B5EE-8D462FBA98E5}" presName="connSite1" presStyleCnt="0"/>
      <dgm:spPr/>
    </dgm:pt>
    <dgm:pt modelId="{11F8D48A-A0E3-5442-8E7E-69DBEC8E6050}" type="pres">
      <dgm:prSet presAssocID="{2E301DB2-BBFC-644C-9A66-236972C9A8D6}" presName="Name9" presStyleLbl="sibTrans2D1" presStyleIdx="0" presStyleCnt="2"/>
      <dgm:spPr/>
    </dgm:pt>
    <dgm:pt modelId="{01AC4599-E8D4-A542-9A6C-76001DC9D49A}" type="pres">
      <dgm:prSet presAssocID="{3D720C69-0E77-D24F-9572-72A4DB7C26A8}" presName="composite2" presStyleCnt="0"/>
      <dgm:spPr/>
    </dgm:pt>
    <dgm:pt modelId="{6CCF1E6D-AF5F-304F-9160-C6085A2AD5F0}" type="pres">
      <dgm:prSet presAssocID="{3D720C69-0E77-D24F-9572-72A4DB7C26A8}" presName="dummyNode2" presStyleLbl="node1" presStyleIdx="0" presStyleCnt="3"/>
      <dgm:spPr/>
    </dgm:pt>
    <dgm:pt modelId="{ECAF5696-FFEC-A94A-B068-C613BBA9FF5A}" type="pres">
      <dgm:prSet presAssocID="{3D720C69-0E77-D24F-9572-72A4DB7C26A8}" presName="childNode2" presStyleLbl="bgAcc1" presStyleIdx="1" presStyleCnt="3" custScaleX="124830">
        <dgm:presLayoutVars>
          <dgm:bulletEnabled val="1"/>
        </dgm:presLayoutVars>
      </dgm:prSet>
      <dgm:spPr/>
    </dgm:pt>
    <dgm:pt modelId="{60C6F60E-7FEA-CF4E-BF6F-9D4D36E1413C}" type="pres">
      <dgm:prSet presAssocID="{3D720C69-0E77-D24F-9572-72A4DB7C26A8}" presName="childNode2tx" presStyleLbl="bgAcc1" presStyleIdx="1" presStyleCnt="3">
        <dgm:presLayoutVars>
          <dgm:bulletEnabled val="1"/>
        </dgm:presLayoutVars>
      </dgm:prSet>
      <dgm:spPr/>
    </dgm:pt>
    <dgm:pt modelId="{95A28163-5741-EA44-9146-8A1D2DBBA92C}" type="pres">
      <dgm:prSet presAssocID="{3D720C69-0E77-D24F-9572-72A4DB7C26A8}" presName="parentNode2" presStyleLbl="node1" presStyleIdx="1" presStyleCnt="3" custScaleX="117308" custLinFactNeighborX="-9237" custLinFactNeighborY="-3212">
        <dgm:presLayoutVars>
          <dgm:chMax val="0"/>
          <dgm:bulletEnabled val="1"/>
        </dgm:presLayoutVars>
      </dgm:prSet>
      <dgm:spPr/>
    </dgm:pt>
    <dgm:pt modelId="{D0E161B3-9278-7A40-9BE6-F3887430FC82}" type="pres">
      <dgm:prSet presAssocID="{3D720C69-0E77-D24F-9572-72A4DB7C26A8}" presName="connSite2" presStyleCnt="0"/>
      <dgm:spPr/>
    </dgm:pt>
    <dgm:pt modelId="{16EBC969-C766-5644-80B4-DD9B1728C83F}" type="pres">
      <dgm:prSet presAssocID="{38142BAD-F5C7-964D-B52F-9F22E5EDE6B9}" presName="Name18" presStyleLbl="sibTrans2D1" presStyleIdx="1" presStyleCnt="2"/>
      <dgm:spPr/>
    </dgm:pt>
    <dgm:pt modelId="{1834D7DD-797F-7A4F-8B00-C8FE412CD8B1}" type="pres">
      <dgm:prSet presAssocID="{0A4F75D0-6E10-4C45-A1EB-50A040613B7C}" presName="composite1" presStyleCnt="0"/>
      <dgm:spPr/>
    </dgm:pt>
    <dgm:pt modelId="{490370DE-A799-C04F-AA40-FEC962A7E2D3}" type="pres">
      <dgm:prSet presAssocID="{0A4F75D0-6E10-4C45-A1EB-50A040613B7C}" presName="dummyNode1" presStyleLbl="node1" presStyleIdx="1" presStyleCnt="3"/>
      <dgm:spPr/>
    </dgm:pt>
    <dgm:pt modelId="{0FDA28FF-9ECF-4846-B00B-D8A1938433FF}" type="pres">
      <dgm:prSet presAssocID="{0A4F75D0-6E10-4C45-A1EB-50A040613B7C}" presName="childNode1" presStyleLbl="bgAcc1" presStyleIdx="2" presStyleCnt="3">
        <dgm:presLayoutVars>
          <dgm:bulletEnabled val="1"/>
        </dgm:presLayoutVars>
      </dgm:prSet>
      <dgm:spPr/>
    </dgm:pt>
    <dgm:pt modelId="{91B6804C-49C4-F343-B7BB-1DAF0718C4CE}" type="pres">
      <dgm:prSet presAssocID="{0A4F75D0-6E10-4C45-A1EB-50A040613B7C}" presName="childNode1tx" presStyleLbl="bgAcc1" presStyleIdx="2" presStyleCnt="3">
        <dgm:presLayoutVars>
          <dgm:bulletEnabled val="1"/>
        </dgm:presLayoutVars>
      </dgm:prSet>
      <dgm:spPr/>
    </dgm:pt>
    <dgm:pt modelId="{1CEF74A2-D39D-1446-A65D-B3CA4A12E813}" type="pres">
      <dgm:prSet presAssocID="{0A4F75D0-6E10-4C45-A1EB-50A040613B7C}" presName="parentNode1" presStyleLbl="node1" presStyleIdx="2" presStyleCnt="3" custLinFactNeighborX="1457" custLinFactNeighborY="12088">
        <dgm:presLayoutVars>
          <dgm:chMax val="1"/>
          <dgm:bulletEnabled val="1"/>
        </dgm:presLayoutVars>
      </dgm:prSet>
      <dgm:spPr/>
    </dgm:pt>
    <dgm:pt modelId="{37D9DDE9-FF0E-9C4C-84C7-C7B7D359FA57}" type="pres">
      <dgm:prSet presAssocID="{0A4F75D0-6E10-4C45-A1EB-50A040613B7C}" presName="connSite1" presStyleCnt="0"/>
      <dgm:spPr/>
    </dgm:pt>
  </dgm:ptLst>
  <dgm:cxnLst>
    <dgm:cxn modelId="{39AF5D06-6CAF-6D49-BF08-ADD9A014EE59}" type="presOf" srcId="{1E8D7BCD-D164-1C4C-85A0-C4F3A32A8760}" destId="{ECAF5696-FFEC-A94A-B068-C613BBA9FF5A}" srcOrd="0" destOrd="2" presId="urn:microsoft.com/office/officeart/2005/8/layout/hProcess4"/>
    <dgm:cxn modelId="{1548050A-3818-474C-96B2-27F77F0CC9F1}" srcId="{2909F45F-BDFF-4F4D-B6D9-44631AFFE927}" destId="{B705CF96-4B98-284A-B5EE-8D462FBA98E5}" srcOrd="0" destOrd="0" parTransId="{587F811D-4811-F84B-95AE-FEFF617C1F4A}" sibTransId="{2E301DB2-BBFC-644C-9A66-236972C9A8D6}"/>
    <dgm:cxn modelId="{A79A480E-9EB2-A049-8EA4-B1E1DD688701}" type="presOf" srcId="{1E8D7BCD-D164-1C4C-85A0-C4F3A32A8760}" destId="{60C6F60E-7FEA-CF4E-BF6F-9D4D36E1413C}" srcOrd="1" destOrd="2" presId="urn:microsoft.com/office/officeart/2005/8/layout/hProcess4"/>
    <dgm:cxn modelId="{08E06E19-4784-CA40-988F-2B3C03936F3C}" type="presOf" srcId="{FE47B6CB-D5F0-D74C-9B3C-FBC778EC3201}" destId="{14FCD151-3738-CC42-9A02-534BBEBF8235}" srcOrd="0" destOrd="0" presId="urn:microsoft.com/office/officeart/2005/8/layout/hProcess4"/>
    <dgm:cxn modelId="{9B6FB31F-791C-C048-ACCC-D7400F90D673}" type="presOf" srcId="{B705CF96-4B98-284A-B5EE-8D462FBA98E5}" destId="{F164E3D3-5F08-2A41-9E1B-4F00396DFF39}" srcOrd="0" destOrd="0" presId="urn:microsoft.com/office/officeart/2005/8/layout/hProcess4"/>
    <dgm:cxn modelId="{7AA41B2E-4BDD-0141-9FF6-AA2F48A4AA9E}" type="presOf" srcId="{38142BAD-F5C7-964D-B52F-9F22E5EDE6B9}" destId="{16EBC969-C766-5644-80B4-DD9B1728C83F}" srcOrd="0" destOrd="0" presId="urn:microsoft.com/office/officeart/2005/8/layout/hProcess4"/>
    <dgm:cxn modelId="{BAF3202E-A7C9-E04D-9F7F-E1D1031740C5}" type="presOf" srcId="{B15E3A4B-C23E-B440-92F4-AAE45383D989}" destId="{14FCD151-3738-CC42-9A02-534BBEBF8235}" srcOrd="0" destOrd="2" presId="urn:microsoft.com/office/officeart/2005/8/layout/hProcess4"/>
    <dgm:cxn modelId="{D7441330-330A-D04A-9521-83E32EE85E9F}" type="presOf" srcId="{B15E3A4B-C23E-B440-92F4-AAE45383D989}" destId="{C5746465-A7F8-2649-BD20-6BF964DC060A}" srcOrd="1" destOrd="2" presId="urn:microsoft.com/office/officeart/2005/8/layout/hProcess4"/>
    <dgm:cxn modelId="{80B1E73F-2028-6944-B758-C1430AA0FD2B}" type="presOf" srcId="{FE47B6CB-D5F0-D74C-9B3C-FBC778EC3201}" destId="{C5746465-A7F8-2649-BD20-6BF964DC060A}" srcOrd="1" destOrd="0" presId="urn:microsoft.com/office/officeart/2005/8/layout/hProcess4"/>
    <dgm:cxn modelId="{FF4EDC40-B5A1-4A41-80C1-E110F1D6B4F7}" srcId="{3D720C69-0E77-D24F-9572-72A4DB7C26A8}" destId="{6B57CC85-1DF7-B84E-879C-DC0DDD57DE30}" srcOrd="1" destOrd="0" parTransId="{083BC237-04E6-014B-B4BA-F5AFCD4212A6}" sibTransId="{5FEB9639-1CD8-774E-8B04-6E053D07C2F5}"/>
    <dgm:cxn modelId="{7B08F052-7982-0444-A57B-7F72D372F947}" type="presOf" srcId="{EFDDC1E1-9A62-B348-A6FA-946E795FDB46}" destId="{ECAF5696-FFEC-A94A-B068-C613BBA9FF5A}" srcOrd="0" destOrd="0" presId="urn:microsoft.com/office/officeart/2005/8/layout/hProcess4"/>
    <dgm:cxn modelId="{0506FE74-1338-FE4B-8747-BB300E994D1D}" type="presOf" srcId="{509035EF-D6D3-D643-9A2F-C27652629D91}" destId="{C5746465-A7F8-2649-BD20-6BF964DC060A}" srcOrd="1" destOrd="1" presId="urn:microsoft.com/office/officeart/2005/8/layout/hProcess4"/>
    <dgm:cxn modelId="{A51C8E75-1317-C74E-A431-F94D6F22DD1B}" srcId="{B705CF96-4B98-284A-B5EE-8D462FBA98E5}" destId="{B15E3A4B-C23E-B440-92F4-AAE45383D989}" srcOrd="2" destOrd="0" parTransId="{7FA95FFA-D7C4-C543-92B5-CE4120588B81}" sibTransId="{E1DE471F-CD6F-7446-B032-9E1D409EF414}"/>
    <dgm:cxn modelId="{3C59C17B-5FCB-874B-BF37-2152FF2BF584}" srcId="{3D720C69-0E77-D24F-9572-72A4DB7C26A8}" destId="{EFDDC1E1-9A62-B348-A6FA-946E795FDB46}" srcOrd="0" destOrd="0" parTransId="{D2AD4D5B-DC1F-CC4A-B183-D5ACB91D0B39}" sibTransId="{170D2C32-659F-8E43-B489-E5CE63221B6B}"/>
    <dgm:cxn modelId="{C9162E8B-6D0E-C34E-98AC-CD0396A931CA}" type="presOf" srcId="{3D720C69-0E77-D24F-9572-72A4DB7C26A8}" destId="{95A28163-5741-EA44-9146-8A1D2DBBA92C}" srcOrd="0" destOrd="0" presId="urn:microsoft.com/office/officeart/2005/8/layout/hProcess4"/>
    <dgm:cxn modelId="{52251B90-EDD1-8B49-AD49-5994BD08E010}" type="presOf" srcId="{6B57CC85-1DF7-B84E-879C-DC0DDD57DE30}" destId="{60C6F60E-7FEA-CF4E-BF6F-9D4D36E1413C}" srcOrd="1" destOrd="1" presId="urn:microsoft.com/office/officeart/2005/8/layout/hProcess4"/>
    <dgm:cxn modelId="{81807790-628D-CC4B-9F55-5FB751A46EA3}" type="presOf" srcId="{6B57CC85-1DF7-B84E-879C-DC0DDD57DE30}" destId="{ECAF5696-FFEC-A94A-B068-C613BBA9FF5A}" srcOrd="0" destOrd="1" presId="urn:microsoft.com/office/officeart/2005/8/layout/hProcess4"/>
    <dgm:cxn modelId="{FDF6BEA1-F63D-874F-9DB1-AE47E89041B8}" type="presOf" srcId="{2909F45F-BDFF-4F4D-B6D9-44631AFFE927}" destId="{775BCD03-63BB-844D-9ACC-59F940BAFFBC}" srcOrd="0" destOrd="0" presId="urn:microsoft.com/office/officeart/2005/8/layout/hProcess4"/>
    <dgm:cxn modelId="{11943EAD-2416-DC4E-8B7E-79825CA20338}" type="presOf" srcId="{0A4F75D0-6E10-4C45-A1EB-50A040613B7C}" destId="{1CEF74A2-D39D-1446-A65D-B3CA4A12E813}" srcOrd="0" destOrd="0" presId="urn:microsoft.com/office/officeart/2005/8/layout/hProcess4"/>
    <dgm:cxn modelId="{0DE047BC-3777-A446-A9F4-F0EA03C0EAC9}" srcId="{2909F45F-BDFF-4F4D-B6D9-44631AFFE927}" destId="{0A4F75D0-6E10-4C45-A1EB-50A040613B7C}" srcOrd="2" destOrd="0" parTransId="{2DACD95E-55A9-C548-AA4E-E76E0935AFB6}" sibTransId="{49CC37C9-1FFE-8C4C-A042-8B6FF6512746}"/>
    <dgm:cxn modelId="{B8C8C2BC-4C42-FC44-A767-06C50FE8E155}" type="presOf" srcId="{2E301DB2-BBFC-644C-9A66-236972C9A8D6}" destId="{11F8D48A-A0E3-5442-8E7E-69DBEC8E6050}" srcOrd="0" destOrd="0" presId="urn:microsoft.com/office/officeart/2005/8/layout/hProcess4"/>
    <dgm:cxn modelId="{088B38CE-BE25-A047-A0CC-FDE09AAB9FE2}" srcId="{3D720C69-0E77-D24F-9572-72A4DB7C26A8}" destId="{1E8D7BCD-D164-1C4C-85A0-C4F3A32A8760}" srcOrd="2" destOrd="0" parTransId="{FBDC8F14-FA38-BD44-BC0C-B66A096FDDF0}" sibTransId="{51E4133B-77EE-4E44-9682-F4A1AC900325}"/>
    <dgm:cxn modelId="{398995DA-CAFD-6A4D-8503-EE927878CE60}" srcId="{B705CF96-4B98-284A-B5EE-8D462FBA98E5}" destId="{FE47B6CB-D5F0-D74C-9B3C-FBC778EC3201}" srcOrd="0" destOrd="0" parTransId="{513E86B7-2375-BF4D-B261-1FA51DBB76F1}" sibTransId="{50AFEF9E-AC03-A747-8B35-4A8AB0049282}"/>
    <dgm:cxn modelId="{1634F9EA-8E80-1443-8849-74F24761F954}" type="presOf" srcId="{509035EF-D6D3-D643-9A2F-C27652629D91}" destId="{14FCD151-3738-CC42-9A02-534BBEBF8235}" srcOrd="0" destOrd="1" presId="urn:microsoft.com/office/officeart/2005/8/layout/hProcess4"/>
    <dgm:cxn modelId="{77F936EB-81FC-CE4F-ABE1-7529BD722BCB}" srcId="{B705CF96-4B98-284A-B5EE-8D462FBA98E5}" destId="{509035EF-D6D3-D643-9A2F-C27652629D91}" srcOrd="1" destOrd="0" parTransId="{7450661D-EA37-6241-BA55-331410CD886A}" sibTransId="{E2DF870E-B52A-E341-9ED2-CB00600F1F5E}"/>
    <dgm:cxn modelId="{9B3984EF-0D27-F045-8EE7-2C284025ACDB}" srcId="{2909F45F-BDFF-4F4D-B6D9-44631AFFE927}" destId="{3D720C69-0E77-D24F-9572-72A4DB7C26A8}" srcOrd="1" destOrd="0" parTransId="{F3CD200D-A3C4-9A4E-B8E6-3222EC4E0877}" sibTransId="{38142BAD-F5C7-964D-B52F-9F22E5EDE6B9}"/>
    <dgm:cxn modelId="{98E78BF5-FE87-3B43-8F32-D85F05AC0E4E}" type="presOf" srcId="{EFDDC1E1-9A62-B348-A6FA-946E795FDB46}" destId="{60C6F60E-7FEA-CF4E-BF6F-9D4D36E1413C}" srcOrd="1" destOrd="0" presId="urn:microsoft.com/office/officeart/2005/8/layout/hProcess4"/>
    <dgm:cxn modelId="{5348B67F-075C-D345-8B95-6DA0A564357A}" type="presParOf" srcId="{775BCD03-63BB-844D-9ACC-59F940BAFFBC}" destId="{95EC7416-71C9-AB44-84BE-353D375E573E}" srcOrd="0" destOrd="0" presId="urn:microsoft.com/office/officeart/2005/8/layout/hProcess4"/>
    <dgm:cxn modelId="{1D08AADA-3CA6-B347-BEB4-96CD610BDD65}" type="presParOf" srcId="{775BCD03-63BB-844D-9ACC-59F940BAFFBC}" destId="{7B76CAD4-F6D1-2640-82CB-69AD15160C7D}" srcOrd="1" destOrd="0" presId="urn:microsoft.com/office/officeart/2005/8/layout/hProcess4"/>
    <dgm:cxn modelId="{0F37E704-DE24-CE47-891C-28B7EECD7485}" type="presParOf" srcId="{775BCD03-63BB-844D-9ACC-59F940BAFFBC}" destId="{C28A4D4F-29E6-B347-B016-ED7F58174019}" srcOrd="2" destOrd="0" presId="urn:microsoft.com/office/officeart/2005/8/layout/hProcess4"/>
    <dgm:cxn modelId="{CB3704CA-7BD9-4D47-BCE1-9CA8C836A5F1}" type="presParOf" srcId="{C28A4D4F-29E6-B347-B016-ED7F58174019}" destId="{98278688-A076-1240-98C9-12F457EBD03D}" srcOrd="0" destOrd="0" presId="urn:microsoft.com/office/officeart/2005/8/layout/hProcess4"/>
    <dgm:cxn modelId="{C6628C36-4E89-9B44-89DA-76F5D436BACF}" type="presParOf" srcId="{98278688-A076-1240-98C9-12F457EBD03D}" destId="{02AA34B7-FCBC-0C43-9E2A-D783056F3FC1}" srcOrd="0" destOrd="0" presId="urn:microsoft.com/office/officeart/2005/8/layout/hProcess4"/>
    <dgm:cxn modelId="{487C6C53-67BA-734A-B01F-6F87428B139E}" type="presParOf" srcId="{98278688-A076-1240-98C9-12F457EBD03D}" destId="{14FCD151-3738-CC42-9A02-534BBEBF8235}" srcOrd="1" destOrd="0" presId="urn:microsoft.com/office/officeart/2005/8/layout/hProcess4"/>
    <dgm:cxn modelId="{F98DCFB5-69C3-114D-BBC5-E3F4DFD7F1CE}" type="presParOf" srcId="{98278688-A076-1240-98C9-12F457EBD03D}" destId="{C5746465-A7F8-2649-BD20-6BF964DC060A}" srcOrd="2" destOrd="0" presId="urn:microsoft.com/office/officeart/2005/8/layout/hProcess4"/>
    <dgm:cxn modelId="{C053AF42-632E-3945-B664-C80CA24E10D6}" type="presParOf" srcId="{98278688-A076-1240-98C9-12F457EBD03D}" destId="{F164E3D3-5F08-2A41-9E1B-4F00396DFF39}" srcOrd="3" destOrd="0" presId="urn:microsoft.com/office/officeart/2005/8/layout/hProcess4"/>
    <dgm:cxn modelId="{EF827D58-E68D-7A4F-BE48-8E56EB7322D1}" type="presParOf" srcId="{98278688-A076-1240-98C9-12F457EBD03D}" destId="{0F09B6D4-5A81-0A4F-B537-1AB9A983858A}" srcOrd="4" destOrd="0" presId="urn:microsoft.com/office/officeart/2005/8/layout/hProcess4"/>
    <dgm:cxn modelId="{CCE6E91E-ED8C-6D41-9D2D-B8BF86B73DC5}" type="presParOf" srcId="{C28A4D4F-29E6-B347-B016-ED7F58174019}" destId="{11F8D48A-A0E3-5442-8E7E-69DBEC8E6050}" srcOrd="1" destOrd="0" presId="urn:microsoft.com/office/officeart/2005/8/layout/hProcess4"/>
    <dgm:cxn modelId="{8EF85D4B-EBCD-0440-A6DC-7C4F7F7741E6}" type="presParOf" srcId="{C28A4D4F-29E6-B347-B016-ED7F58174019}" destId="{01AC4599-E8D4-A542-9A6C-76001DC9D49A}" srcOrd="2" destOrd="0" presId="urn:microsoft.com/office/officeart/2005/8/layout/hProcess4"/>
    <dgm:cxn modelId="{499F1717-EDBB-9742-8BD1-1FCAF52E42F8}" type="presParOf" srcId="{01AC4599-E8D4-A542-9A6C-76001DC9D49A}" destId="{6CCF1E6D-AF5F-304F-9160-C6085A2AD5F0}" srcOrd="0" destOrd="0" presId="urn:microsoft.com/office/officeart/2005/8/layout/hProcess4"/>
    <dgm:cxn modelId="{4C7EEB09-7373-C247-B047-9D2B5569F522}" type="presParOf" srcId="{01AC4599-E8D4-A542-9A6C-76001DC9D49A}" destId="{ECAF5696-FFEC-A94A-B068-C613BBA9FF5A}" srcOrd="1" destOrd="0" presId="urn:microsoft.com/office/officeart/2005/8/layout/hProcess4"/>
    <dgm:cxn modelId="{E0440F8C-C035-4944-AC3E-AE597C9BBABB}" type="presParOf" srcId="{01AC4599-E8D4-A542-9A6C-76001DC9D49A}" destId="{60C6F60E-7FEA-CF4E-BF6F-9D4D36E1413C}" srcOrd="2" destOrd="0" presId="urn:microsoft.com/office/officeart/2005/8/layout/hProcess4"/>
    <dgm:cxn modelId="{05CBADF6-0204-2F42-9085-CA5013EB62B9}" type="presParOf" srcId="{01AC4599-E8D4-A542-9A6C-76001DC9D49A}" destId="{95A28163-5741-EA44-9146-8A1D2DBBA92C}" srcOrd="3" destOrd="0" presId="urn:microsoft.com/office/officeart/2005/8/layout/hProcess4"/>
    <dgm:cxn modelId="{336520C7-66BC-584C-82DF-1BDC0D47FFAA}" type="presParOf" srcId="{01AC4599-E8D4-A542-9A6C-76001DC9D49A}" destId="{D0E161B3-9278-7A40-9BE6-F3887430FC82}" srcOrd="4" destOrd="0" presId="urn:microsoft.com/office/officeart/2005/8/layout/hProcess4"/>
    <dgm:cxn modelId="{E099E1CB-FC81-6043-95DF-3DE686E6A7D0}" type="presParOf" srcId="{C28A4D4F-29E6-B347-B016-ED7F58174019}" destId="{16EBC969-C766-5644-80B4-DD9B1728C83F}" srcOrd="3" destOrd="0" presId="urn:microsoft.com/office/officeart/2005/8/layout/hProcess4"/>
    <dgm:cxn modelId="{E31BF529-50ED-7D4E-A4DD-E429377A041E}" type="presParOf" srcId="{C28A4D4F-29E6-B347-B016-ED7F58174019}" destId="{1834D7DD-797F-7A4F-8B00-C8FE412CD8B1}" srcOrd="4" destOrd="0" presId="urn:microsoft.com/office/officeart/2005/8/layout/hProcess4"/>
    <dgm:cxn modelId="{C60CF6D2-8487-C34E-A377-87F9F2692D9C}" type="presParOf" srcId="{1834D7DD-797F-7A4F-8B00-C8FE412CD8B1}" destId="{490370DE-A799-C04F-AA40-FEC962A7E2D3}" srcOrd="0" destOrd="0" presId="urn:microsoft.com/office/officeart/2005/8/layout/hProcess4"/>
    <dgm:cxn modelId="{3269FC8C-ADE4-1441-AE35-1F80365209AA}" type="presParOf" srcId="{1834D7DD-797F-7A4F-8B00-C8FE412CD8B1}" destId="{0FDA28FF-9ECF-4846-B00B-D8A1938433FF}" srcOrd="1" destOrd="0" presId="urn:microsoft.com/office/officeart/2005/8/layout/hProcess4"/>
    <dgm:cxn modelId="{06BEE266-0F19-2148-AB85-7855CC399DD2}" type="presParOf" srcId="{1834D7DD-797F-7A4F-8B00-C8FE412CD8B1}" destId="{91B6804C-49C4-F343-B7BB-1DAF0718C4CE}" srcOrd="2" destOrd="0" presId="urn:microsoft.com/office/officeart/2005/8/layout/hProcess4"/>
    <dgm:cxn modelId="{41182089-046C-A645-8958-8BA6C7407206}" type="presParOf" srcId="{1834D7DD-797F-7A4F-8B00-C8FE412CD8B1}" destId="{1CEF74A2-D39D-1446-A65D-B3CA4A12E813}" srcOrd="3" destOrd="0" presId="urn:microsoft.com/office/officeart/2005/8/layout/hProcess4"/>
    <dgm:cxn modelId="{B5FB5EBE-4870-5B42-858E-48F4892E2DE2}" type="presParOf" srcId="{1834D7DD-797F-7A4F-8B00-C8FE412CD8B1}" destId="{37D9DDE9-FF0E-9C4C-84C7-C7B7D359FA5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CD151-3738-CC42-9A02-534BBEBF8235}">
      <dsp:nvSpPr>
        <dsp:cNvPr id="0" name=""/>
        <dsp:cNvSpPr/>
      </dsp:nvSpPr>
      <dsp:spPr>
        <a:xfrm>
          <a:off x="642667" y="1515617"/>
          <a:ext cx="4408848" cy="29123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Abadi MT Condensed Light" panose="020B0306030101010103" pitchFamily="34" charset="77"/>
            </a:rPr>
            <a:t>Data cleaning.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Abadi MT Condensed Light" panose="020B0306030101010103" pitchFamily="34" charset="77"/>
            </a:rPr>
            <a:t>Class imbalance fixing.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Abadi MT Condensed Light" panose="020B0306030101010103" pitchFamily="34" charset="77"/>
            </a:rPr>
            <a:t>Feature Engineering.</a:t>
          </a:r>
        </a:p>
      </dsp:txBody>
      <dsp:txXfrm>
        <a:off x="709689" y="1582639"/>
        <a:ext cx="4274804" cy="2154242"/>
      </dsp:txXfrm>
    </dsp:sp>
    <dsp:sp modelId="{11F8D48A-A0E3-5442-8E7E-69DBEC8E6050}">
      <dsp:nvSpPr>
        <dsp:cNvPr id="0" name=""/>
        <dsp:cNvSpPr/>
      </dsp:nvSpPr>
      <dsp:spPr>
        <a:xfrm>
          <a:off x="2897531" y="1679383"/>
          <a:ext cx="4791621" cy="4791621"/>
        </a:xfrm>
        <a:prstGeom prst="leftCircularArrow">
          <a:avLst>
            <a:gd name="adj1" fmla="val 3470"/>
            <a:gd name="adj2" fmla="val 430215"/>
            <a:gd name="adj3" fmla="val 1999834"/>
            <a:gd name="adj4" fmla="val 8818598"/>
            <a:gd name="adj5" fmla="val 404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4E3D3-5F08-2A41-9E1B-4F00396DFF39}">
      <dsp:nvSpPr>
        <dsp:cNvPr id="0" name=""/>
        <dsp:cNvSpPr/>
      </dsp:nvSpPr>
      <dsp:spPr>
        <a:xfrm>
          <a:off x="1866248" y="4034550"/>
          <a:ext cx="3138696" cy="124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dirty="0"/>
            <a:t>Data Input</a:t>
          </a:r>
          <a:endParaRPr lang="en-US" sz="3700" kern="1200" dirty="0"/>
        </a:p>
      </dsp:txBody>
      <dsp:txXfrm>
        <a:off x="1902805" y="4071107"/>
        <a:ext cx="3065582" cy="1175042"/>
      </dsp:txXfrm>
    </dsp:sp>
    <dsp:sp modelId="{ECAF5696-FFEC-A94A-B068-C613BBA9FF5A}">
      <dsp:nvSpPr>
        <dsp:cNvPr id="0" name=""/>
        <dsp:cNvSpPr/>
      </dsp:nvSpPr>
      <dsp:spPr>
        <a:xfrm>
          <a:off x="5843233" y="1515617"/>
          <a:ext cx="4407788" cy="29123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i="0" kern="1200" dirty="0">
              <a:latin typeface="Abadi MT Condensed Light" panose="020B0306030101010103" pitchFamily="34" charset="77"/>
            </a:rPr>
            <a:t>Random Forest</a:t>
          </a:r>
          <a:endParaRPr lang="en-US" sz="3200" kern="1200" dirty="0">
            <a:latin typeface="Abadi MT Condensed Light" panose="020B0306030101010103" pitchFamily="34" charset="77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i="0" kern="1200" dirty="0">
              <a:latin typeface="Abadi MT Condensed Light" panose="020B0306030101010103" pitchFamily="34" charset="77"/>
            </a:rPr>
            <a:t>Support Vector Machines</a:t>
          </a:r>
          <a:endParaRPr lang="en-US" sz="3200" kern="1200" dirty="0">
            <a:latin typeface="Abadi MT Condensed Light" panose="020B0306030101010103" pitchFamily="34" charset="77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i="0" kern="1200" dirty="0">
              <a:latin typeface="Abadi MT Condensed Light" panose="020B0306030101010103" pitchFamily="34" charset="77"/>
            </a:rPr>
            <a:t>Neural Networks</a:t>
          </a:r>
          <a:endParaRPr lang="en-US" sz="3200" kern="1200" dirty="0">
            <a:latin typeface="Abadi MT Condensed Light" panose="020B0306030101010103" pitchFamily="34" charset="77"/>
          </a:endParaRPr>
        </a:p>
      </dsp:txBody>
      <dsp:txXfrm>
        <a:off x="5910255" y="2206717"/>
        <a:ext cx="4273744" cy="2154242"/>
      </dsp:txXfrm>
    </dsp:sp>
    <dsp:sp modelId="{16EBC969-C766-5644-80B4-DD9B1728C83F}">
      <dsp:nvSpPr>
        <dsp:cNvPr id="0" name=""/>
        <dsp:cNvSpPr/>
      </dsp:nvSpPr>
      <dsp:spPr>
        <a:xfrm>
          <a:off x="7830450" y="-564747"/>
          <a:ext cx="5323163" cy="5323163"/>
        </a:xfrm>
        <a:prstGeom prst="circularArrow">
          <a:avLst>
            <a:gd name="adj1" fmla="val 3123"/>
            <a:gd name="adj2" fmla="val 384087"/>
            <a:gd name="adj3" fmla="val 19472338"/>
            <a:gd name="adj4" fmla="val 12607447"/>
            <a:gd name="adj5" fmla="val 3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28163-5741-EA44-9146-8A1D2DBBA92C}">
      <dsp:nvSpPr>
        <dsp:cNvPr id="0" name=""/>
        <dsp:cNvSpPr/>
      </dsp:nvSpPr>
      <dsp:spPr>
        <a:xfrm>
          <a:off x="6504741" y="851449"/>
          <a:ext cx="3681941" cy="124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dirty="0"/>
            <a:t>Core Models</a:t>
          </a:r>
          <a:r>
            <a:rPr lang="en-US" sz="3700" b="0" i="0" kern="1200" dirty="0"/>
            <a:t> </a:t>
          </a:r>
          <a:endParaRPr lang="en-US" sz="3700" kern="1200" dirty="0"/>
        </a:p>
      </dsp:txBody>
      <dsp:txXfrm>
        <a:off x="6541298" y="888006"/>
        <a:ext cx="3608827" cy="1175042"/>
      </dsp:txXfrm>
    </dsp:sp>
    <dsp:sp modelId="{0FDA28FF-9ECF-4846-B00B-D8A1938433FF}">
      <dsp:nvSpPr>
        <dsp:cNvPr id="0" name=""/>
        <dsp:cNvSpPr/>
      </dsp:nvSpPr>
      <dsp:spPr>
        <a:xfrm>
          <a:off x="11268322" y="1515617"/>
          <a:ext cx="3531033" cy="29123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F74A2-D39D-1446-A65D-B3CA4A12E813}">
      <dsp:nvSpPr>
        <dsp:cNvPr id="0" name=""/>
        <dsp:cNvSpPr/>
      </dsp:nvSpPr>
      <dsp:spPr>
        <a:xfrm>
          <a:off x="12098727" y="3954781"/>
          <a:ext cx="3138696" cy="124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G" sz="3700" b="1" kern="1200" dirty="0"/>
            <a:t>Performance Evaluation</a:t>
          </a:r>
          <a:endParaRPr lang="en-US" sz="3700" kern="1200" dirty="0"/>
        </a:p>
      </dsp:txBody>
      <dsp:txXfrm>
        <a:off x="12135284" y="3991338"/>
        <a:ext cx="3065582" cy="1175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96EF6117-A9B2-9B8D-F561-DB0EEB77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>
            <a:extLst>
              <a:ext uri="{FF2B5EF4-FFF2-40B4-BE49-F238E27FC236}">
                <a16:creationId xmlns:a16="http://schemas.microsoft.com/office/drawing/2014/main" id="{F1232CA2-CBC7-9611-7303-8FD02792F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:notes">
            <a:extLst>
              <a:ext uri="{FF2B5EF4-FFF2-40B4-BE49-F238E27FC236}">
                <a16:creationId xmlns:a16="http://schemas.microsoft.com/office/drawing/2014/main" id="{548C496C-264F-0196-6A6A-EE63AE1CA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00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AFBA4B5-A4C8-AAC1-F2F7-00A5A3A8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>
            <a:extLst>
              <a:ext uri="{FF2B5EF4-FFF2-40B4-BE49-F238E27FC236}">
                <a16:creationId xmlns:a16="http://schemas.microsoft.com/office/drawing/2014/main" id="{8E1A70FD-0262-9ECB-EB1F-C15E3BC5A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:notes">
            <a:extLst>
              <a:ext uri="{FF2B5EF4-FFF2-40B4-BE49-F238E27FC236}">
                <a16:creationId xmlns:a16="http://schemas.microsoft.com/office/drawing/2014/main" id="{C1B0A6DC-8040-5C5E-E43F-E1AFC29A2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553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AF2D74E9-6E9C-2DBD-332C-4829CBEFE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>
            <a:extLst>
              <a:ext uri="{FF2B5EF4-FFF2-40B4-BE49-F238E27FC236}">
                <a16:creationId xmlns:a16="http://schemas.microsoft.com/office/drawing/2014/main" id="{42799195-A573-1B29-873C-48EE2E3E9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:notes">
            <a:extLst>
              <a:ext uri="{FF2B5EF4-FFF2-40B4-BE49-F238E27FC236}">
                <a16:creationId xmlns:a16="http://schemas.microsoft.com/office/drawing/2014/main" id="{08F45C9D-9C73-1A65-C53C-272289C5E7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9447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6E026BED-DBB5-A998-F3D7-36A766E0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>
            <a:extLst>
              <a:ext uri="{FF2B5EF4-FFF2-40B4-BE49-F238E27FC236}">
                <a16:creationId xmlns:a16="http://schemas.microsoft.com/office/drawing/2014/main" id="{5B769275-FCD5-2DEF-3603-48C834E7FD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:notes">
            <a:extLst>
              <a:ext uri="{FF2B5EF4-FFF2-40B4-BE49-F238E27FC236}">
                <a16:creationId xmlns:a16="http://schemas.microsoft.com/office/drawing/2014/main" id="{30CC2D68-283E-6B26-2CD2-15F27B79E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96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36640" y="741610"/>
            <a:ext cx="17098049" cy="8803740"/>
            <a:chOff x="0" y="0"/>
            <a:chExt cx="4274726" cy="2201045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04775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" name="Google Shape;13;p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452076" y="-4708639"/>
            <a:ext cx="21634384" cy="21634384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6;p3"/>
          <p:cNvGrpSpPr/>
          <p:nvPr/>
        </p:nvGrpSpPr>
        <p:grpSpPr>
          <a:xfrm>
            <a:off x="636640" y="741610"/>
            <a:ext cx="17098049" cy="8803740"/>
            <a:chOff x="0" y="0"/>
            <a:chExt cx="4274726" cy="2201045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73C2FB"/>
            </a:solidFill>
            <a:ln w="104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91525" y="1819700"/>
            <a:ext cx="15520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651225" y="3431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2007744" y="-6013102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636640" y="741610"/>
            <a:ext cx="17098904" cy="8804180"/>
          </a:xfrm>
          <a:custGeom>
            <a:avLst/>
            <a:gdLst/>
            <a:ahLst/>
            <a:cxnLst/>
            <a:rect l="l" t="t" r="r" b="b"/>
            <a:pathLst>
              <a:path w="4274726" h="2201045" extrusionOk="0">
                <a:moveTo>
                  <a:pt x="0" y="0"/>
                </a:moveTo>
                <a:lnTo>
                  <a:pt x="4274726" y="0"/>
                </a:lnTo>
                <a:lnTo>
                  <a:pt x="4274726" y="2201045"/>
                </a:lnTo>
                <a:lnTo>
                  <a:pt x="0" y="2201045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104775" cap="flat" cmpd="sng">
            <a:solidFill>
              <a:srgbClr val="73C2F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63525" y="1897575"/>
            <a:ext cx="158928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385500" y="35125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7744" y="-6013102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36640" y="741610"/>
            <a:ext cx="17098904" cy="8804180"/>
          </a:xfrm>
          <a:custGeom>
            <a:avLst/>
            <a:gdLst/>
            <a:ahLst/>
            <a:cxnLst/>
            <a:rect l="l" t="t" r="r" b="b"/>
            <a:pathLst>
              <a:path w="4274726" h="2201045" extrusionOk="0">
                <a:moveTo>
                  <a:pt x="0" y="0"/>
                </a:moveTo>
                <a:lnTo>
                  <a:pt x="4274726" y="0"/>
                </a:lnTo>
                <a:lnTo>
                  <a:pt x="4274726" y="2201045"/>
                </a:lnTo>
                <a:lnTo>
                  <a:pt x="0" y="2201045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104775" cap="flat" cmpd="sng">
            <a:solidFill>
              <a:srgbClr val="73C2F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949574" y="1240500"/>
            <a:ext cx="150768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Calibri"/>
              <a:buNone/>
              <a:defRPr sz="90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335213" y="62412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-2007744" y="-6013102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" name="Google Shape;36;p6"/>
          <p:cNvSpPr/>
          <p:nvPr/>
        </p:nvSpPr>
        <p:spPr>
          <a:xfrm>
            <a:off x="636640" y="741610"/>
            <a:ext cx="17098904" cy="8804180"/>
          </a:xfrm>
          <a:custGeom>
            <a:avLst/>
            <a:gdLst/>
            <a:ahLst/>
            <a:cxnLst/>
            <a:rect l="l" t="t" r="r" b="b"/>
            <a:pathLst>
              <a:path w="4274726" h="2201045" extrusionOk="0">
                <a:moveTo>
                  <a:pt x="0" y="0"/>
                </a:moveTo>
                <a:lnTo>
                  <a:pt x="4274726" y="0"/>
                </a:lnTo>
                <a:lnTo>
                  <a:pt x="4274726" y="2201045"/>
                </a:lnTo>
                <a:lnTo>
                  <a:pt x="0" y="2201045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104775" cap="flat" cmpd="sng">
            <a:solidFill>
              <a:srgbClr val="73C2F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193525" y="1248075"/>
            <a:ext cx="14067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005425" y="3846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153950" y="37047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BC9C2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-1452076" y="-4708639"/>
            <a:ext cx="21634384" cy="21634384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7"/>
          <p:cNvGrpSpPr/>
          <p:nvPr/>
        </p:nvGrpSpPr>
        <p:grpSpPr>
          <a:xfrm>
            <a:off x="636640" y="741610"/>
            <a:ext cx="17098049" cy="8803740"/>
            <a:chOff x="0" y="0"/>
            <a:chExt cx="4274726" cy="2201045"/>
          </a:xfrm>
        </p:grpSpPr>
        <p:sp>
          <p:nvSpPr>
            <p:cNvPr id="44" name="Google Shape;44;p7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04775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5" name="Google Shape;45;p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9420200" y="2161450"/>
            <a:ext cx="7638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9420200" y="4620950"/>
            <a:ext cx="6227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49" name="Google Shape;49;p7"/>
          <p:cNvSpPr>
            <a:spLocks noGrp="1"/>
          </p:cNvSpPr>
          <p:nvPr>
            <p:ph type="pic" idx="2"/>
          </p:nvPr>
        </p:nvSpPr>
        <p:spPr>
          <a:xfrm>
            <a:off x="1275451" y="1795175"/>
            <a:ext cx="7237500" cy="631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rgbClr val="73C2FB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36640" y="741610"/>
            <a:ext cx="17098049" cy="8803740"/>
            <a:chOff x="0" y="0"/>
            <a:chExt cx="4274726" cy="2201045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04775" cap="flat" cmpd="sng">
              <a:solidFill>
                <a:srgbClr val="BC9C2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3" name="Google Shape;53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53028" y="3743700"/>
            <a:ext cx="7026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8846406" y="1876375"/>
            <a:ext cx="8417100" cy="63129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1529613" y="46303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None/>
              <a:defRPr sz="2400">
                <a:latin typeface="Mada"/>
                <a:ea typeface="Mada"/>
                <a:cs typeface="Mada"/>
                <a:sym typeface="Mada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None/>
              <a:defRPr sz="2400">
                <a:latin typeface="Mada"/>
                <a:ea typeface="Mada"/>
                <a:cs typeface="Mada"/>
                <a:sym typeface="Mada"/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None/>
              <a:defRPr>
                <a:latin typeface="Mada"/>
                <a:ea typeface="Mada"/>
                <a:cs typeface="Mada"/>
                <a:sym typeface="Mada"/>
              </a:defRPr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None/>
              <a:defRPr sz="2400">
                <a:latin typeface="Mada"/>
                <a:ea typeface="Mada"/>
                <a:cs typeface="Mada"/>
                <a:sym typeface="Mada"/>
              </a:defRPr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None/>
              <a:defRPr sz="2400">
                <a:latin typeface="Mada"/>
                <a:ea typeface="Mada"/>
                <a:cs typeface="Mada"/>
                <a:sym typeface="Mada"/>
              </a:defRPr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None/>
              <a:defRPr sz="2400">
                <a:latin typeface="Mada"/>
                <a:ea typeface="Mada"/>
                <a:cs typeface="Mada"/>
                <a:sym typeface="Mada"/>
              </a:defRPr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None/>
              <a:defRPr sz="2400">
                <a:latin typeface="Mada"/>
                <a:ea typeface="Mada"/>
                <a:cs typeface="Mada"/>
                <a:sym typeface="Mada"/>
              </a:defRPr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None/>
              <a:defRPr sz="2400">
                <a:latin typeface="Mada"/>
                <a:ea typeface="Mada"/>
                <a:cs typeface="Mada"/>
                <a:sym typeface="Mada"/>
              </a:defRPr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None/>
              <a:defRPr sz="2400">
                <a:latin typeface="Mada"/>
                <a:ea typeface="Mada"/>
                <a:cs typeface="Mada"/>
                <a:sym typeface="Mad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75475" y="1897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rza"/>
              <a:buNone/>
              <a:defRPr sz="4400" i="0" u="none" strike="noStrike" cap="none">
                <a:solidFill>
                  <a:schemeClr val="dk1"/>
                </a:solidFill>
                <a:latin typeface="Mirza"/>
                <a:ea typeface="Mirza"/>
                <a:cs typeface="Mirza"/>
                <a:sym typeface="Mirz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97450" y="32893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da"/>
              <a:buChar char="•"/>
              <a:defRPr sz="3200" i="0" u="none" strike="noStrike" cap="none">
                <a:solidFill>
                  <a:schemeClr val="dk1"/>
                </a:solidFill>
                <a:latin typeface="Mada"/>
                <a:ea typeface="Mada"/>
                <a:cs typeface="Mada"/>
                <a:sym typeface="Mad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da"/>
              <a:buChar char="–"/>
              <a:defRPr sz="2800" i="0" u="none" strike="noStrike" cap="none">
                <a:solidFill>
                  <a:schemeClr val="dk1"/>
                </a:solidFill>
                <a:latin typeface="Mada"/>
                <a:ea typeface="Mada"/>
                <a:cs typeface="Mada"/>
                <a:sym typeface="Mad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da"/>
              <a:buChar char="•"/>
              <a:defRPr sz="2400" i="0" u="none" strike="noStrike" cap="none">
                <a:solidFill>
                  <a:schemeClr val="dk1"/>
                </a:solidFill>
                <a:latin typeface="Mada"/>
                <a:ea typeface="Mada"/>
                <a:cs typeface="Mada"/>
                <a:sym typeface="Mad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da"/>
              <a:buChar char="–"/>
              <a:defRPr sz="2000" i="0" u="none" strike="noStrike" cap="none">
                <a:solidFill>
                  <a:schemeClr val="dk1"/>
                </a:solidFill>
                <a:latin typeface="Mada"/>
                <a:ea typeface="Mada"/>
                <a:cs typeface="Mada"/>
                <a:sym typeface="Mad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da"/>
              <a:buChar char="»"/>
              <a:defRPr sz="2000" i="0" u="none" strike="noStrike" cap="none">
                <a:solidFill>
                  <a:schemeClr val="dk1"/>
                </a:solidFill>
                <a:latin typeface="Mada"/>
                <a:ea typeface="Mada"/>
                <a:cs typeface="Mada"/>
                <a:sym typeface="Mad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da"/>
              <a:buChar char="•"/>
              <a:defRPr sz="2000" i="0" u="none" strike="noStrike" cap="none">
                <a:solidFill>
                  <a:schemeClr val="dk1"/>
                </a:solidFill>
                <a:latin typeface="Mada"/>
                <a:ea typeface="Mada"/>
                <a:cs typeface="Mada"/>
                <a:sym typeface="Mad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da"/>
              <a:buChar char="•"/>
              <a:defRPr sz="2000" i="0" u="none" strike="noStrike" cap="none">
                <a:solidFill>
                  <a:schemeClr val="dk1"/>
                </a:solidFill>
                <a:latin typeface="Mada"/>
                <a:ea typeface="Mada"/>
                <a:cs typeface="Mada"/>
                <a:sym typeface="Mad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da"/>
              <a:buChar char="•"/>
              <a:defRPr sz="2000" i="0" u="none" strike="noStrike" cap="none">
                <a:solidFill>
                  <a:schemeClr val="dk1"/>
                </a:solidFill>
                <a:latin typeface="Mada"/>
                <a:ea typeface="Mada"/>
                <a:cs typeface="Mada"/>
                <a:sym typeface="Mad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da"/>
              <a:buChar char="•"/>
              <a:defRPr sz="2000" i="0" u="none" strike="noStrike" cap="none">
                <a:solidFill>
                  <a:schemeClr val="dk1"/>
                </a:solidFill>
                <a:latin typeface="Mada"/>
                <a:ea typeface="Mada"/>
                <a:cs typeface="Mada"/>
                <a:sym typeface="Mad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-1452076" y="-4708639"/>
            <a:ext cx="21634384" cy="21634384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9"/>
          <p:cNvGrpSpPr/>
          <p:nvPr/>
        </p:nvGrpSpPr>
        <p:grpSpPr>
          <a:xfrm>
            <a:off x="761440" y="736753"/>
            <a:ext cx="16848529" cy="8803779"/>
            <a:chOff x="0" y="0"/>
            <a:chExt cx="4437473" cy="2318691"/>
          </a:xfrm>
        </p:grpSpPr>
        <p:sp>
          <p:nvSpPr>
            <p:cNvPr id="63" name="Google Shape;63;p9"/>
            <p:cNvSpPr/>
            <p:nvPr/>
          </p:nvSpPr>
          <p:spPr>
            <a:xfrm>
              <a:off x="0" y="0"/>
              <a:ext cx="4437473" cy="2318691"/>
            </a:xfrm>
            <a:custGeom>
              <a:avLst/>
              <a:gdLst/>
              <a:ahLst/>
              <a:cxnLst/>
              <a:rect l="l" t="t" r="r" b="b"/>
              <a:pathLst>
                <a:path w="4437473" h="2318691" extrusionOk="0">
                  <a:moveTo>
                    <a:pt x="0" y="0"/>
                  </a:moveTo>
                  <a:lnTo>
                    <a:pt x="4437473" y="0"/>
                  </a:lnTo>
                  <a:lnTo>
                    <a:pt x="4437473" y="2318691"/>
                  </a:lnTo>
                  <a:lnTo>
                    <a:pt x="0" y="2318691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4" name="Google Shape;64;p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9"/>
          <p:cNvGrpSpPr/>
          <p:nvPr/>
        </p:nvGrpSpPr>
        <p:grpSpPr>
          <a:xfrm>
            <a:off x="636640" y="741610"/>
            <a:ext cx="17098129" cy="8803783"/>
            <a:chOff x="0" y="0"/>
            <a:chExt cx="4274726" cy="2201045"/>
          </a:xfrm>
        </p:grpSpPr>
        <p:sp>
          <p:nvSpPr>
            <p:cNvPr id="66" name="Google Shape;66;p9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73C2FB"/>
            </a:solidFill>
            <a:ln w="104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7" name="Google Shape;67;p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9"/>
          <p:cNvGrpSpPr/>
          <p:nvPr/>
        </p:nvGrpSpPr>
        <p:grpSpPr>
          <a:xfrm>
            <a:off x="1142890" y="1307780"/>
            <a:ext cx="16116410" cy="7680211"/>
            <a:chOff x="0" y="0"/>
            <a:chExt cx="4029285" cy="1920140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4029285" cy="1920140"/>
            </a:xfrm>
            <a:custGeom>
              <a:avLst/>
              <a:gdLst/>
              <a:ahLst/>
              <a:cxnLst/>
              <a:rect l="l" t="t" r="r" b="b"/>
              <a:pathLst>
                <a:path w="4029285" h="1920140" extrusionOk="0">
                  <a:moveTo>
                    <a:pt x="0" y="0"/>
                  </a:moveTo>
                  <a:lnTo>
                    <a:pt x="4029285" y="0"/>
                  </a:lnTo>
                  <a:lnTo>
                    <a:pt x="4029285" y="1920140"/>
                  </a:lnTo>
                  <a:lnTo>
                    <a:pt x="0" y="192014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70" name="Google Shape;70;p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9"/>
          <p:cNvSpPr txBox="1"/>
          <p:nvPr/>
        </p:nvSpPr>
        <p:spPr>
          <a:xfrm>
            <a:off x="8224763" y="1776672"/>
            <a:ext cx="8732164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>
              <a:lnSpc>
                <a:spcPct val="120000"/>
              </a:lnSpc>
              <a:buFont typeface="Arial"/>
              <a:buNone/>
            </a:pPr>
            <a:r>
              <a:rPr lang="en-US" sz="4800" dirty="0">
                <a:solidFill>
                  <a:srgbClr val="C0A34E"/>
                </a:solidFill>
                <a:latin typeface="Mirza"/>
                <a:cs typeface="Mirza"/>
              </a:rPr>
              <a:t>Classifying Student Engagement with Multimodal Data:</a:t>
            </a:r>
          </a:p>
          <a:p>
            <a:pPr marL="0" lvl="0" indent="0" algn="ctr">
              <a:lnSpc>
                <a:spcPct val="120000"/>
              </a:lnSpc>
              <a:buFont typeface="Arial"/>
              <a:buNone/>
            </a:pPr>
            <a:r>
              <a:rPr lang="en-US" sz="4800" dirty="0">
                <a:solidFill>
                  <a:srgbClr val="C0A34E"/>
                </a:solidFill>
                <a:latin typeface="Mirza"/>
                <a:cs typeface="Mirza"/>
              </a:rPr>
              <a:t> A Deep Learning Approach</a:t>
            </a:r>
            <a:endParaRPr sz="4800" dirty="0">
              <a:solidFill>
                <a:srgbClr val="C0A34E"/>
              </a:solidFill>
              <a:latin typeface="Mirza"/>
              <a:cs typeface="Mirz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ADA15-FE80-13EF-C1B7-1F1C84394477}"/>
              </a:ext>
            </a:extLst>
          </p:cNvPr>
          <p:cNvSpPr txBox="1"/>
          <p:nvPr/>
        </p:nvSpPr>
        <p:spPr>
          <a:xfrm>
            <a:off x="8606065" y="4422635"/>
            <a:ext cx="8299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Enhancing Student Learning with AI-Powered Engagement Analysis</a:t>
            </a:r>
            <a:endParaRPr lang="en-EG" sz="3200" dirty="0">
              <a:solidFill>
                <a:schemeClr val="tx1"/>
              </a:solidFill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5" name="Picture 4" descr="A close-up of a head&#10;&#10;Description automatically generated">
            <a:extLst>
              <a:ext uri="{FF2B5EF4-FFF2-40B4-BE49-F238E27FC236}">
                <a16:creationId xmlns:a16="http://schemas.microsoft.com/office/drawing/2014/main" id="{31D9B4E8-F445-8F3F-CEB0-7841BFE8E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42" y="1323840"/>
            <a:ext cx="7082021" cy="7680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A97E7-139B-B41B-1809-60AA53538BF2}"/>
              </a:ext>
            </a:extLst>
          </p:cNvPr>
          <p:cNvSpPr txBox="1"/>
          <p:nvPr/>
        </p:nvSpPr>
        <p:spPr>
          <a:xfrm>
            <a:off x="9696178" y="5910667"/>
            <a:ext cx="609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l Nile" pitchFamily="2" charset="-78"/>
                <a:cs typeface="Al Nile" pitchFamily="2" charset="-78"/>
              </a:rPr>
              <a:t>S</a:t>
            </a:r>
            <a:r>
              <a:rPr lang="en-EG" sz="2400" dirty="0">
                <a:solidFill>
                  <a:srgbClr val="C00000"/>
                </a:solidFill>
                <a:latin typeface="Al Nile" pitchFamily="2" charset="-78"/>
                <a:cs typeface="Al Nile" pitchFamily="2" charset="-78"/>
              </a:rPr>
              <a:t>tudent Name :--------------------</a:t>
            </a:r>
          </a:p>
        </p:txBody>
      </p:sp>
      <p:pic>
        <p:nvPicPr>
          <p:cNvPr id="7" name="image1.png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40BA31F8-CB4E-908F-FB7B-C10E9EFF1AE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142742" y="1247211"/>
            <a:ext cx="1399746" cy="1718715"/>
          </a:xfrm>
          <a:prstGeom prst="rect">
            <a:avLst/>
          </a:prstGeom>
          <a:ln/>
        </p:spPr>
      </p:pic>
      <p:pic>
        <p:nvPicPr>
          <p:cNvPr id="8" name="image2.png">
            <a:extLst>
              <a:ext uri="{FF2B5EF4-FFF2-40B4-BE49-F238E27FC236}">
                <a16:creationId xmlns:a16="http://schemas.microsoft.com/office/drawing/2014/main" id="{B3F433FA-5631-28F5-4875-CE2131357965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2862561" y="7322279"/>
            <a:ext cx="4370968" cy="1563334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5E2E5BD1-AB5E-4726-B4E6-E95FF1712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3">
            <a:extLst>
              <a:ext uri="{FF2B5EF4-FFF2-40B4-BE49-F238E27FC236}">
                <a16:creationId xmlns:a16="http://schemas.microsoft.com/office/drawing/2014/main" id="{88FC2349-C6B3-F697-3E25-F7B7853FFA9E}"/>
              </a:ext>
            </a:extLst>
          </p:cNvPr>
          <p:cNvGrpSpPr/>
          <p:nvPr/>
        </p:nvGrpSpPr>
        <p:grpSpPr>
          <a:xfrm>
            <a:off x="-2007744" y="-6013102"/>
            <a:ext cx="22303489" cy="22303489"/>
            <a:chOff x="0" y="0"/>
            <a:chExt cx="29737985" cy="29737985"/>
          </a:xfrm>
        </p:grpSpPr>
        <p:sp>
          <p:nvSpPr>
            <p:cNvPr id="321" name="Google Shape;321;p23">
              <a:extLst>
                <a:ext uri="{FF2B5EF4-FFF2-40B4-BE49-F238E27FC236}">
                  <a16:creationId xmlns:a16="http://schemas.microsoft.com/office/drawing/2014/main" id="{DCA161E4-CC5E-71BE-5614-9CF1AB04B99F}"/>
                </a:ext>
              </a:extLst>
            </p:cNvPr>
            <p:cNvSpPr/>
            <p:nvPr/>
          </p:nvSpPr>
          <p:spPr>
            <a:xfrm>
              <a:off x="0" y="0"/>
              <a:ext cx="29737985" cy="29737985"/>
            </a:xfrm>
            <a:custGeom>
              <a:avLst/>
              <a:gdLst/>
              <a:ahLst/>
              <a:cxnLst/>
              <a:rect l="l" t="t" r="r" b="b"/>
              <a:pathLst>
                <a:path w="29737985" h="29737985" extrusionOk="0">
                  <a:moveTo>
                    <a:pt x="0" y="0"/>
                  </a:moveTo>
                  <a:lnTo>
                    <a:pt x="29737985" y="0"/>
                  </a:lnTo>
                  <a:lnTo>
                    <a:pt x="29737985" y="29737985"/>
                  </a:lnTo>
                  <a:lnTo>
                    <a:pt x="0" y="297379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322" name="Google Shape;322;p23">
              <a:extLst>
                <a:ext uri="{FF2B5EF4-FFF2-40B4-BE49-F238E27FC236}">
                  <a16:creationId xmlns:a16="http://schemas.microsoft.com/office/drawing/2014/main" id="{68E91A12-D117-5D55-1E00-2A1B3E26481F}"/>
                </a:ext>
              </a:extLst>
            </p:cNvPr>
            <p:cNvGrpSpPr/>
            <p:nvPr/>
          </p:nvGrpSpPr>
          <p:grpSpPr>
            <a:xfrm>
              <a:off x="3525845" y="9006283"/>
              <a:ext cx="22797506" cy="11738377"/>
              <a:chOff x="0" y="0"/>
              <a:chExt cx="4274726" cy="2201045"/>
            </a:xfrm>
          </p:grpSpPr>
          <p:sp>
            <p:nvSpPr>
              <p:cNvPr id="323" name="Google Shape;323;p23">
                <a:extLst>
                  <a:ext uri="{FF2B5EF4-FFF2-40B4-BE49-F238E27FC236}">
                    <a16:creationId xmlns:a16="http://schemas.microsoft.com/office/drawing/2014/main" id="{B257B4F6-2C3F-7804-1F50-DAF62B6EDE5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010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01045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01045"/>
                    </a:lnTo>
                    <a:lnTo>
                      <a:pt x="0" y="22010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04775" cap="flat" cmpd="sng">
                <a:solidFill>
                  <a:srgbClr val="73C2F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24" name="Google Shape;324;p23">
                <a:extLst>
                  <a:ext uri="{FF2B5EF4-FFF2-40B4-BE49-F238E27FC236}">
                    <a16:creationId xmlns:a16="http://schemas.microsoft.com/office/drawing/2014/main" id="{28A86C41-8E81-1393-BBA5-3542026FBB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500" tIns="53500" rIns="53500" bIns="535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5" name="Google Shape;325;p23">
            <a:extLst>
              <a:ext uri="{FF2B5EF4-FFF2-40B4-BE49-F238E27FC236}">
                <a16:creationId xmlns:a16="http://schemas.microsoft.com/office/drawing/2014/main" id="{0301C422-85E1-6E69-A4A1-938D183F536D}"/>
              </a:ext>
            </a:extLst>
          </p:cNvPr>
          <p:cNvSpPr txBox="1"/>
          <p:nvPr/>
        </p:nvSpPr>
        <p:spPr>
          <a:xfrm>
            <a:off x="1575650" y="1120059"/>
            <a:ext cx="1512977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C0A34E"/>
                </a:solidFill>
                <a:latin typeface="Mirza"/>
                <a:cs typeface="Mirza"/>
              </a:rPr>
              <a:t>Model Performance</a:t>
            </a:r>
            <a:r>
              <a:rPr lang="ar-SA" sz="5400" dirty="0">
                <a:solidFill>
                  <a:srgbClr val="C0A34E"/>
                </a:solidFill>
                <a:latin typeface="Mirza"/>
                <a:cs typeface="Mirza"/>
              </a:rPr>
              <a:t>:</a:t>
            </a:r>
            <a:endParaRPr sz="5400" dirty="0">
              <a:solidFill>
                <a:srgbClr val="C0A34E"/>
              </a:solidFill>
              <a:latin typeface="Mirza"/>
              <a:cs typeface="Mirza"/>
            </a:endParaRPr>
          </a:p>
        </p:txBody>
      </p:sp>
      <p:sp>
        <p:nvSpPr>
          <p:cNvPr id="3" name="Google Shape;325;p23">
            <a:extLst>
              <a:ext uri="{FF2B5EF4-FFF2-40B4-BE49-F238E27FC236}">
                <a16:creationId xmlns:a16="http://schemas.microsoft.com/office/drawing/2014/main" id="{2DB81B31-5F9B-53C7-F706-AC2C943764F4}"/>
              </a:ext>
            </a:extLst>
          </p:cNvPr>
          <p:cNvSpPr txBox="1"/>
          <p:nvPr/>
        </p:nvSpPr>
        <p:spPr>
          <a:xfrm>
            <a:off x="1466480" y="1774853"/>
            <a:ext cx="1575816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dirty="0">
                <a:solidFill>
                  <a:srgbClr val="C0A34E"/>
                </a:solidFill>
                <a:latin typeface="Mirza"/>
                <a:cs typeface="Mirza"/>
              </a:rPr>
              <a:t>The Results: Random Forest Model Achieves Top Performance</a:t>
            </a:r>
            <a:endParaRPr sz="4800" dirty="0">
              <a:solidFill>
                <a:srgbClr val="C0A34E"/>
              </a:solidFill>
              <a:latin typeface="Mirza"/>
              <a:cs typeface="Mirz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0C029-70DA-045C-4109-F18C5615B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552" y="3150498"/>
            <a:ext cx="8511088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D1040-E61C-A8AE-B318-FA85954C40B8}"/>
              </a:ext>
            </a:extLst>
          </p:cNvPr>
          <p:cNvSpPr txBox="1"/>
          <p:nvPr/>
        </p:nvSpPr>
        <p:spPr>
          <a:xfrm>
            <a:off x="926056" y="3316044"/>
            <a:ext cx="7498080" cy="529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We evaluated several models, including Random Forest, Support Vector Machines, and Neural Networks, to identify the most effective approach.</a:t>
            </a:r>
            <a:endParaRPr lang="ar-SA" sz="20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algn="l">
              <a:lnSpc>
                <a:spcPct val="150000"/>
              </a:lnSpc>
              <a:spcAft>
                <a:spcPts val="225"/>
              </a:spcAft>
            </a:pPr>
            <a:endParaRPr lang="ar-SA" sz="20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342900" indent="-342900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Our 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Random Forest model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 achieved the highest accuracy of</a:t>
            </a:r>
            <a:r>
              <a:rPr lang="ar-SA" sz="20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 </a:t>
            </a:r>
            <a:r>
              <a:rPr lang="en-US" sz="2000" b="1" u="sng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+mn-cs"/>
              </a:rPr>
              <a:t>84.23</a:t>
            </a:r>
            <a:r>
              <a:rPr lang="ar-SA" sz="2000" b="1" u="sng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+mn-cs"/>
              </a:rPr>
              <a:t> </a:t>
            </a:r>
            <a:r>
              <a:rPr lang="en-US" sz="2000" b="1" u="sng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+mn-cs"/>
              </a:rPr>
              <a:t>%</a:t>
            </a:r>
            <a:r>
              <a:rPr lang="ar-SA" sz="2000" b="1" u="sng" dirty="0">
                <a:solidFill>
                  <a:schemeClr val="tx1"/>
                </a:solidFill>
                <a:effectLst/>
                <a:latin typeface="Abadi MT Condensed Light" panose="020B0306030101010103" pitchFamily="34" charset="77"/>
                <a:cs typeface="+mn-cs"/>
              </a:rPr>
              <a:t>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  <a:cs typeface="Al Nile" pitchFamily="2" charset="-78"/>
              </a:rPr>
              <a:t>,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outperforming the other tested models.</a:t>
            </a:r>
            <a:endParaRPr lang="ar-SA" sz="20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>
              <a:lnSpc>
                <a:spcPct val="150000"/>
              </a:lnSpc>
              <a:spcAft>
                <a:spcPts val="225"/>
              </a:spcAft>
            </a:pPr>
            <a:endParaRPr lang="ar-SA" sz="20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342900" indent="-342900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This significant accuracy demonstrates the potential of using machine learning to accurately detect student engagement in classrooms</a:t>
            </a:r>
          </a:p>
          <a:p>
            <a:pPr marL="342900" indent="-34290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2446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A34E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/>
          <p:nvPr/>
        </p:nvSpPr>
        <p:spPr>
          <a:xfrm>
            <a:off x="-1701381" y="-6235912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24"/>
          <p:cNvSpPr txBox="1"/>
          <p:nvPr/>
        </p:nvSpPr>
        <p:spPr>
          <a:xfrm>
            <a:off x="4930324" y="6085955"/>
            <a:ext cx="842735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featured statistic.</a:t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761440" y="736753"/>
            <a:ext cx="16848529" cy="8803779"/>
            <a:chOff x="0" y="0"/>
            <a:chExt cx="4437473" cy="2318691"/>
          </a:xfrm>
        </p:grpSpPr>
        <p:sp>
          <p:nvSpPr>
            <p:cNvPr id="334" name="Google Shape;334;p24"/>
            <p:cNvSpPr/>
            <p:nvPr/>
          </p:nvSpPr>
          <p:spPr>
            <a:xfrm>
              <a:off x="0" y="0"/>
              <a:ext cx="4437473" cy="2318691"/>
            </a:xfrm>
            <a:custGeom>
              <a:avLst/>
              <a:gdLst/>
              <a:ahLst/>
              <a:cxnLst/>
              <a:rect l="l" t="t" r="r" b="b"/>
              <a:pathLst>
                <a:path w="4437473" h="2318691" extrusionOk="0">
                  <a:moveTo>
                    <a:pt x="0" y="0"/>
                  </a:moveTo>
                  <a:lnTo>
                    <a:pt x="4437473" y="0"/>
                  </a:lnTo>
                  <a:lnTo>
                    <a:pt x="4437473" y="2318691"/>
                  </a:lnTo>
                  <a:lnTo>
                    <a:pt x="0" y="2318691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5" name="Google Shape;335;p2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24"/>
          <p:cNvGrpSpPr/>
          <p:nvPr/>
        </p:nvGrpSpPr>
        <p:grpSpPr>
          <a:xfrm>
            <a:off x="636640" y="741610"/>
            <a:ext cx="17098129" cy="8803783"/>
            <a:chOff x="0" y="0"/>
            <a:chExt cx="4274726" cy="2201045"/>
          </a:xfrm>
        </p:grpSpPr>
        <p:sp>
          <p:nvSpPr>
            <p:cNvPr id="337" name="Google Shape;337;p24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73C2FB"/>
            </a:solidFill>
            <a:ln w="104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38" name="Google Shape;338;p2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24"/>
          <p:cNvGrpSpPr/>
          <p:nvPr/>
        </p:nvGrpSpPr>
        <p:grpSpPr>
          <a:xfrm>
            <a:off x="1142890" y="1307780"/>
            <a:ext cx="16116410" cy="7680211"/>
            <a:chOff x="0" y="0"/>
            <a:chExt cx="4029285" cy="1920140"/>
          </a:xfrm>
        </p:grpSpPr>
        <p:sp>
          <p:nvSpPr>
            <p:cNvPr id="340" name="Google Shape;340;p24"/>
            <p:cNvSpPr/>
            <p:nvPr/>
          </p:nvSpPr>
          <p:spPr>
            <a:xfrm>
              <a:off x="0" y="0"/>
              <a:ext cx="4029285" cy="1920140"/>
            </a:xfrm>
            <a:custGeom>
              <a:avLst/>
              <a:gdLst/>
              <a:ahLst/>
              <a:cxnLst/>
              <a:rect l="l" t="t" r="r" b="b"/>
              <a:pathLst>
                <a:path w="4029285" h="1920140" extrusionOk="0">
                  <a:moveTo>
                    <a:pt x="0" y="0"/>
                  </a:moveTo>
                  <a:lnTo>
                    <a:pt x="4029285" y="0"/>
                  </a:lnTo>
                  <a:lnTo>
                    <a:pt x="4029285" y="1920140"/>
                  </a:lnTo>
                  <a:lnTo>
                    <a:pt x="0" y="192014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41" name="Google Shape;341;p2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4"/>
          <p:cNvSpPr txBox="1"/>
          <p:nvPr/>
        </p:nvSpPr>
        <p:spPr>
          <a:xfrm>
            <a:off x="1920240" y="3576386"/>
            <a:ext cx="14142720" cy="35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indent="-457200" algn="l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Identify students who may be quietly disengaging during lessons in real-time, allowing for timely interventions.</a:t>
            </a:r>
            <a:endParaRPr lang="ar-SA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algn="l">
              <a:spcAft>
                <a:spcPts val="225"/>
              </a:spcAft>
            </a:pPr>
            <a:endParaRPr lang="ar-SA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Use the data to adjust teaching strategies and lesson plans to better meet the needs of all students</a:t>
            </a:r>
            <a:r>
              <a:rPr lang="ar-SA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.</a:t>
            </a:r>
          </a:p>
          <a:p>
            <a:pPr>
              <a:spcAft>
                <a:spcPts val="225"/>
              </a:spcAft>
            </a:pPr>
            <a:endParaRPr lang="ar-SA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Provide a more personalized approach, focusing on students that may need additional support to achieve better learning outcomes</a:t>
            </a:r>
            <a:endParaRPr lang="ar-SA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>
              <a:spcAft>
                <a:spcPts val="225"/>
              </a:spcAft>
            </a:pPr>
            <a:endParaRPr lang="ar-SA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Gain an objective, data-driven understanding of how different lessons impact student engagement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1524001" y="1912742"/>
            <a:ext cx="15422878" cy="175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lvl="0" indent="0">
              <a:lnSpc>
                <a:spcPct val="120000"/>
              </a:lnSpc>
              <a:buFont typeface="Arial"/>
              <a:buNone/>
            </a:pPr>
            <a:r>
              <a:rPr lang="en-US" sz="4800" dirty="0">
                <a:solidFill>
                  <a:srgbClr val="C0A34E"/>
                </a:solidFill>
                <a:latin typeface="Mirza"/>
                <a:cs typeface="Mirza"/>
              </a:rPr>
              <a:t>Practical Applications: How To Use These Insights</a:t>
            </a:r>
            <a:endParaRPr sz="4800" dirty="0">
              <a:solidFill>
                <a:srgbClr val="C0A34E"/>
              </a:solidFill>
              <a:latin typeface="Mirza"/>
              <a:cs typeface="Mirz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A34E"/>
        </a:solidFill>
        <a:effectLst/>
      </p:bgPr>
    </p:bg>
    <p:spTree>
      <p:nvGrpSpPr>
        <p:cNvPr id="1" name="Shape 330">
          <a:extLst>
            <a:ext uri="{FF2B5EF4-FFF2-40B4-BE49-F238E27FC236}">
              <a16:creationId xmlns:a16="http://schemas.microsoft.com/office/drawing/2014/main" id="{4F4395A7-DF68-C22D-9DD0-0C1B6B8DA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>
            <a:extLst>
              <a:ext uri="{FF2B5EF4-FFF2-40B4-BE49-F238E27FC236}">
                <a16:creationId xmlns:a16="http://schemas.microsoft.com/office/drawing/2014/main" id="{DBAEB2C0-4808-A9DE-58F1-873E64E02F3B}"/>
              </a:ext>
            </a:extLst>
          </p:cNvPr>
          <p:cNvSpPr/>
          <p:nvPr/>
        </p:nvSpPr>
        <p:spPr>
          <a:xfrm>
            <a:off x="-1701381" y="-6235912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24">
            <a:extLst>
              <a:ext uri="{FF2B5EF4-FFF2-40B4-BE49-F238E27FC236}">
                <a16:creationId xmlns:a16="http://schemas.microsoft.com/office/drawing/2014/main" id="{981A230D-DF22-614D-F573-ABB8F4EBAEFD}"/>
              </a:ext>
            </a:extLst>
          </p:cNvPr>
          <p:cNvSpPr txBox="1"/>
          <p:nvPr/>
        </p:nvSpPr>
        <p:spPr>
          <a:xfrm>
            <a:off x="4930324" y="6085955"/>
            <a:ext cx="842735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featured statistic.</a:t>
            </a:r>
            <a:endParaRPr/>
          </a:p>
        </p:txBody>
      </p:sp>
      <p:grpSp>
        <p:nvGrpSpPr>
          <p:cNvPr id="333" name="Google Shape;333;p24">
            <a:extLst>
              <a:ext uri="{FF2B5EF4-FFF2-40B4-BE49-F238E27FC236}">
                <a16:creationId xmlns:a16="http://schemas.microsoft.com/office/drawing/2014/main" id="{6D161D78-2BA6-1323-B133-E0D1D1001442}"/>
              </a:ext>
            </a:extLst>
          </p:cNvPr>
          <p:cNvGrpSpPr/>
          <p:nvPr/>
        </p:nvGrpSpPr>
        <p:grpSpPr>
          <a:xfrm>
            <a:off x="761440" y="736753"/>
            <a:ext cx="16848529" cy="8803779"/>
            <a:chOff x="0" y="0"/>
            <a:chExt cx="4437473" cy="2318691"/>
          </a:xfrm>
        </p:grpSpPr>
        <p:sp>
          <p:nvSpPr>
            <p:cNvPr id="334" name="Google Shape;334;p24">
              <a:extLst>
                <a:ext uri="{FF2B5EF4-FFF2-40B4-BE49-F238E27FC236}">
                  <a16:creationId xmlns:a16="http://schemas.microsoft.com/office/drawing/2014/main" id="{2D7AD982-0D13-474D-D1E9-F9A6C87E61DA}"/>
                </a:ext>
              </a:extLst>
            </p:cNvPr>
            <p:cNvSpPr/>
            <p:nvPr/>
          </p:nvSpPr>
          <p:spPr>
            <a:xfrm>
              <a:off x="0" y="0"/>
              <a:ext cx="4437473" cy="2318691"/>
            </a:xfrm>
            <a:custGeom>
              <a:avLst/>
              <a:gdLst/>
              <a:ahLst/>
              <a:cxnLst/>
              <a:rect l="l" t="t" r="r" b="b"/>
              <a:pathLst>
                <a:path w="4437473" h="2318691" extrusionOk="0">
                  <a:moveTo>
                    <a:pt x="0" y="0"/>
                  </a:moveTo>
                  <a:lnTo>
                    <a:pt x="4437473" y="0"/>
                  </a:lnTo>
                  <a:lnTo>
                    <a:pt x="4437473" y="2318691"/>
                  </a:lnTo>
                  <a:lnTo>
                    <a:pt x="0" y="2318691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5" name="Google Shape;335;p24">
              <a:extLst>
                <a:ext uri="{FF2B5EF4-FFF2-40B4-BE49-F238E27FC236}">
                  <a16:creationId xmlns:a16="http://schemas.microsoft.com/office/drawing/2014/main" id="{C297BC07-AE45-B1C9-1EF5-D09F9F724139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24">
            <a:extLst>
              <a:ext uri="{FF2B5EF4-FFF2-40B4-BE49-F238E27FC236}">
                <a16:creationId xmlns:a16="http://schemas.microsoft.com/office/drawing/2014/main" id="{5C49407F-8072-08F9-32BB-69EAA07F7823}"/>
              </a:ext>
            </a:extLst>
          </p:cNvPr>
          <p:cNvGrpSpPr/>
          <p:nvPr/>
        </p:nvGrpSpPr>
        <p:grpSpPr>
          <a:xfrm>
            <a:off x="636640" y="741610"/>
            <a:ext cx="17098129" cy="8803783"/>
            <a:chOff x="0" y="0"/>
            <a:chExt cx="4274726" cy="2201045"/>
          </a:xfrm>
        </p:grpSpPr>
        <p:sp>
          <p:nvSpPr>
            <p:cNvPr id="337" name="Google Shape;337;p24">
              <a:extLst>
                <a:ext uri="{FF2B5EF4-FFF2-40B4-BE49-F238E27FC236}">
                  <a16:creationId xmlns:a16="http://schemas.microsoft.com/office/drawing/2014/main" id="{ECDA616D-7EA8-EFEA-7A62-A4115C087C51}"/>
                </a:ext>
              </a:extLst>
            </p:cNvPr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73C2FB"/>
            </a:solidFill>
            <a:ln w="104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38" name="Google Shape;338;p24">
              <a:extLst>
                <a:ext uri="{FF2B5EF4-FFF2-40B4-BE49-F238E27FC236}">
                  <a16:creationId xmlns:a16="http://schemas.microsoft.com/office/drawing/2014/main" id="{2F7CF0E3-6DD1-7920-4899-077990551175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24">
            <a:extLst>
              <a:ext uri="{FF2B5EF4-FFF2-40B4-BE49-F238E27FC236}">
                <a16:creationId xmlns:a16="http://schemas.microsoft.com/office/drawing/2014/main" id="{AF7CDACD-0562-D1D1-DA1B-172AE3CF8E0D}"/>
              </a:ext>
            </a:extLst>
          </p:cNvPr>
          <p:cNvGrpSpPr/>
          <p:nvPr/>
        </p:nvGrpSpPr>
        <p:grpSpPr>
          <a:xfrm>
            <a:off x="1142890" y="1307780"/>
            <a:ext cx="16116410" cy="7680211"/>
            <a:chOff x="0" y="0"/>
            <a:chExt cx="4029285" cy="1920140"/>
          </a:xfrm>
        </p:grpSpPr>
        <p:sp>
          <p:nvSpPr>
            <p:cNvPr id="340" name="Google Shape;340;p24">
              <a:extLst>
                <a:ext uri="{FF2B5EF4-FFF2-40B4-BE49-F238E27FC236}">
                  <a16:creationId xmlns:a16="http://schemas.microsoft.com/office/drawing/2014/main" id="{24049615-7123-5E61-0E81-C04C39064FEE}"/>
                </a:ext>
              </a:extLst>
            </p:cNvPr>
            <p:cNvSpPr/>
            <p:nvPr/>
          </p:nvSpPr>
          <p:spPr>
            <a:xfrm>
              <a:off x="0" y="0"/>
              <a:ext cx="4029285" cy="1920140"/>
            </a:xfrm>
            <a:custGeom>
              <a:avLst/>
              <a:gdLst/>
              <a:ahLst/>
              <a:cxnLst/>
              <a:rect l="l" t="t" r="r" b="b"/>
              <a:pathLst>
                <a:path w="4029285" h="1920140" extrusionOk="0">
                  <a:moveTo>
                    <a:pt x="0" y="0"/>
                  </a:moveTo>
                  <a:lnTo>
                    <a:pt x="4029285" y="0"/>
                  </a:lnTo>
                  <a:lnTo>
                    <a:pt x="4029285" y="1920140"/>
                  </a:lnTo>
                  <a:lnTo>
                    <a:pt x="0" y="192014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41" name="Google Shape;341;p24">
              <a:extLst>
                <a:ext uri="{FF2B5EF4-FFF2-40B4-BE49-F238E27FC236}">
                  <a16:creationId xmlns:a16="http://schemas.microsoft.com/office/drawing/2014/main" id="{B756B785-745A-7651-DF58-74E3DC981934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4">
            <a:extLst>
              <a:ext uri="{FF2B5EF4-FFF2-40B4-BE49-F238E27FC236}">
                <a16:creationId xmlns:a16="http://schemas.microsoft.com/office/drawing/2014/main" id="{AF2E6538-F684-78DB-09EF-89F9E598F33A}"/>
              </a:ext>
            </a:extLst>
          </p:cNvPr>
          <p:cNvSpPr txBox="1"/>
          <p:nvPr/>
        </p:nvSpPr>
        <p:spPr>
          <a:xfrm>
            <a:off x="1920240" y="3048037"/>
            <a:ext cx="14142720" cy="456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indent="-45720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Our study was conducted using a relatively small dataset, with opportunities to include a larger and more diverse student population in future research.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</a:pPr>
            <a:endParaRPr lang="en-US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While the Random Forest model performed well, Future work should plan to explore the use of more advanced machine learning models, as well as how to incorporate additional data sources.</a:t>
            </a:r>
          </a:p>
          <a:p>
            <a:pPr>
              <a:lnSpc>
                <a:spcPct val="150000"/>
              </a:lnSpc>
              <a:spcAft>
                <a:spcPts val="225"/>
              </a:spcAft>
            </a:pPr>
            <a:endParaRPr lang="en-US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Future work will focus on testing and refining the model in real-world classroom environments to ensure its scalability and effectiveness.</a:t>
            </a:r>
          </a:p>
        </p:txBody>
      </p:sp>
      <p:sp>
        <p:nvSpPr>
          <p:cNvPr id="345" name="Google Shape;345;p24">
            <a:extLst>
              <a:ext uri="{FF2B5EF4-FFF2-40B4-BE49-F238E27FC236}">
                <a16:creationId xmlns:a16="http://schemas.microsoft.com/office/drawing/2014/main" id="{69E0F8A2-0D5A-B05E-A6A4-6DC47592821B}"/>
              </a:ext>
            </a:extLst>
          </p:cNvPr>
          <p:cNvSpPr txBox="1"/>
          <p:nvPr/>
        </p:nvSpPr>
        <p:spPr>
          <a:xfrm>
            <a:off x="1356867" y="1595816"/>
            <a:ext cx="15422878" cy="14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4800" dirty="0">
                <a:solidFill>
                  <a:srgbClr val="C0A34E"/>
                </a:solidFill>
                <a:latin typeface="Mirza"/>
                <a:cs typeface="Mirza"/>
              </a:rPr>
              <a:t>Limitations &amp; Future Development: Building on Our Findings</a:t>
            </a:r>
            <a:endParaRPr sz="4800" dirty="0">
              <a:solidFill>
                <a:srgbClr val="C0A34E"/>
              </a:solidFill>
              <a:latin typeface="Mirza"/>
              <a:cs typeface="Mirza"/>
            </a:endParaRPr>
          </a:p>
        </p:txBody>
      </p:sp>
    </p:spTree>
    <p:extLst>
      <p:ext uri="{BB962C8B-B14F-4D97-AF65-F5344CB8AC3E}">
        <p14:creationId xmlns:p14="http://schemas.microsoft.com/office/powerpoint/2010/main" val="407258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/>
          <p:nvPr/>
        </p:nvSpPr>
        <p:spPr>
          <a:xfrm>
            <a:off x="-2007744" y="-6013102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97" name="Google Shape;297;p21"/>
          <p:cNvGrpSpPr/>
          <p:nvPr/>
        </p:nvGrpSpPr>
        <p:grpSpPr>
          <a:xfrm>
            <a:off x="636640" y="741610"/>
            <a:ext cx="17098129" cy="8803783"/>
            <a:chOff x="0" y="0"/>
            <a:chExt cx="4274726" cy="2201045"/>
          </a:xfrm>
        </p:grpSpPr>
        <p:sp>
          <p:nvSpPr>
            <p:cNvPr id="298" name="Google Shape;298;p21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73C2FB"/>
            </a:solidFill>
            <a:ln w="104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9" name="Google Shape;299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21"/>
          <p:cNvSpPr/>
          <p:nvPr/>
        </p:nvSpPr>
        <p:spPr>
          <a:xfrm>
            <a:off x="-517667" y="-1234962"/>
            <a:ext cx="10703613" cy="11521962"/>
          </a:xfrm>
          <a:custGeom>
            <a:avLst/>
            <a:gdLst/>
            <a:ahLst/>
            <a:cxnLst/>
            <a:rect l="l" t="t" r="r" b="b"/>
            <a:pathLst>
              <a:path w="10703613" h="11521962" extrusionOk="0">
                <a:moveTo>
                  <a:pt x="0" y="0"/>
                </a:moveTo>
                <a:lnTo>
                  <a:pt x="10703613" y="0"/>
                </a:lnTo>
                <a:lnTo>
                  <a:pt x="10703613" y="11521962"/>
                </a:lnTo>
                <a:lnTo>
                  <a:pt x="0" y="11521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43523"/>
            </a:stretch>
          </a:blipFill>
          <a:ln>
            <a:noFill/>
          </a:ln>
        </p:spPr>
      </p:sp>
      <p:sp>
        <p:nvSpPr>
          <p:cNvPr id="2" name="Google Shape;388;p27">
            <a:extLst>
              <a:ext uri="{FF2B5EF4-FFF2-40B4-BE49-F238E27FC236}">
                <a16:creationId xmlns:a16="http://schemas.microsoft.com/office/drawing/2014/main" id="{10F396C4-2A7B-7AB6-ADD8-2EBE678024B2}"/>
              </a:ext>
            </a:extLst>
          </p:cNvPr>
          <p:cNvSpPr txBox="1"/>
          <p:nvPr/>
        </p:nvSpPr>
        <p:spPr>
          <a:xfrm>
            <a:off x="7458146" y="4526019"/>
            <a:ext cx="10829854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9" dirty="0">
                <a:solidFill>
                  <a:srgbClr val="FFFFFF"/>
                </a:solidFill>
                <a:latin typeface="Mirza"/>
                <a:ea typeface="Mirza"/>
                <a:cs typeface="Mirza"/>
                <a:sym typeface="Mirza"/>
              </a:rPr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2FB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/>
          <p:nvPr/>
        </p:nvSpPr>
        <p:spPr>
          <a:xfrm>
            <a:off x="-2007744" y="-6008244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8"/>
                </a:lnTo>
                <a:lnTo>
                  <a:pt x="0" y="22303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1" name="Google Shape;271;p20"/>
          <p:cNvGrpSpPr/>
          <p:nvPr/>
        </p:nvGrpSpPr>
        <p:grpSpPr>
          <a:xfrm>
            <a:off x="636640" y="741610"/>
            <a:ext cx="17098129" cy="8803783"/>
            <a:chOff x="0" y="0"/>
            <a:chExt cx="4274726" cy="2201045"/>
          </a:xfrm>
        </p:grpSpPr>
        <p:sp>
          <p:nvSpPr>
            <p:cNvPr id="272" name="Google Shape;272;p20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04775" cap="flat" cmpd="sng">
              <a:solidFill>
                <a:srgbClr val="BC9C2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73" name="Google Shape;273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0"/>
          <p:cNvSpPr txBox="1"/>
          <p:nvPr/>
        </p:nvSpPr>
        <p:spPr>
          <a:xfrm>
            <a:off x="1028700" y="997642"/>
            <a:ext cx="16230600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C0A34E"/>
                </a:solidFill>
                <a:latin typeface="Mirza"/>
                <a:ea typeface="Mirza"/>
                <a:cs typeface="Mirza"/>
                <a:sym typeface="Mirza"/>
              </a:rPr>
              <a:t>Team Members Page</a:t>
            </a:r>
            <a:endParaRPr/>
          </a:p>
        </p:txBody>
      </p:sp>
      <p:sp>
        <p:nvSpPr>
          <p:cNvPr id="275" name="Google Shape;275;p20"/>
          <p:cNvSpPr txBox="1"/>
          <p:nvPr/>
        </p:nvSpPr>
        <p:spPr>
          <a:xfrm>
            <a:off x="3087066" y="2813742"/>
            <a:ext cx="1232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/>
          </a:p>
        </p:txBody>
      </p:sp>
      <p:grpSp>
        <p:nvGrpSpPr>
          <p:cNvPr id="276" name="Google Shape;276;p20"/>
          <p:cNvGrpSpPr/>
          <p:nvPr/>
        </p:nvGrpSpPr>
        <p:grpSpPr>
          <a:xfrm>
            <a:off x="2443942" y="7239698"/>
            <a:ext cx="2429727" cy="864885"/>
            <a:chOff x="0" y="0"/>
            <a:chExt cx="3239636" cy="1153180"/>
          </a:xfrm>
        </p:grpSpPr>
        <p:sp>
          <p:nvSpPr>
            <p:cNvPr id="277" name="Google Shape;277;p20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 Name</a:t>
              </a:r>
              <a:endParaRPr/>
            </a:p>
          </p:txBody>
        </p:sp>
        <p:sp>
          <p:nvSpPr>
            <p:cNvPr id="278" name="Google Shape;278;p20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 dirty="0"/>
            </a:p>
          </p:txBody>
        </p:sp>
      </p:grpSp>
      <p:grpSp>
        <p:nvGrpSpPr>
          <p:cNvPr id="279" name="Google Shape;279;p20"/>
          <p:cNvGrpSpPr/>
          <p:nvPr/>
        </p:nvGrpSpPr>
        <p:grpSpPr>
          <a:xfrm>
            <a:off x="6100738" y="7239698"/>
            <a:ext cx="2429727" cy="864885"/>
            <a:chOff x="0" y="0"/>
            <a:chExt cx="3239636" cy="1153180"/>
          </a:xfrm>
        </p:grpSpPr>
        <p:sp>
          <p:nvSpPr>
            <p:cNvPr id="280" name="Google Shape;280;p20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 Name</a:t>
              </a:r>
              <a:endParaRPr/>
            </a:p>
          </p:txBody>
        </p:sp>
        <p:sp>
          <p:nvSpPr>
            <p:cNvPr id="281" name="Google Shape;281;p20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 dirty="0"/>
            </a:p>
          </p:txBody>
        </p:sp>
      </p:grpSp>
      <p:grpSp>
        <p:nvGrpSpPr>
          <p:cNvPr id="282" name="Google Shape;282;p20"/>
          <p:cNvGrpSpPr/>
          <p:nvPr/>
        </p:nvGrpSpPr>
        <p:grpSpPr>
          <a:xfrm>
            <a:off x="9757534" y="7239698"/>
            <a:ext cx="2429727" cy="864885"/>
            <a:chOff x="0" y="0"/>
            <a:chExt cx="3239636" cy="1153180"/>
          </a:xfrm>
        </p:grpSpPr>
        <p:sp>
          <p:nvSpPr>
            <p:cNvPr id="283" name="Google Shape;283;p20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 Name</a:t>
              </a:r>
              <a:endParaRPr/>
            </a:p>
          </p:txBody>
        </p:sp>
        <p:sp>
          <p:nvSpPr>
            <p:cNvPr id="284" name="Google Shape;284;p20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 dirty="0"/>
            </a:p>
          </p:txBody>
        </p:sp>
      </p:grpSp>
      <p:grpSp>
        <p:nvGrpSpPr>
          <p:cNvPr id="285" name="Google Shape;285;p20"/>
          <p:cNvGrpSpPr/>
          <p:nvPr/>
        </p:nvGrpSpPr>
        <p:grpSpPr>
          <a:xfrm>
            <a:off x="13415987" y="7228230"/>
            <a:ext cx="2429727" cy="864885"/>
            <a:chOff x="0" y="0"/>
            <a:chExt cx="3239636" cy="1153180"/>
          </a:xfrm>
        </p:grpSpPr>
        <p:sp>
          <p:nvSpPr>
            <p:cNvPr id="286" name="Google Shape;286;p20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 Name</a:t>
              </a:r>
              <a:endParaRPr/>
            </a:p>
          </p:txBody>
        </p:sp>
        <p:sp>
          <p:nvSpPr>
            <p:cNvPr id="287" name="Google Shape;287;p20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pic>
        <p:nvPicPr>
          <p:cNvPr id="288" name="Google Shape;2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256" y="4080123"/>
            <a:ext cx="2420526" cy="242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88;p20">
            <a:extLst>
              <a:ext uri="{FF2B5EF4-FFF2-40B4-BE49-F238E27FC236}">
                <a16:creationId xmlns:a16="http://schemas.microsoft.com/office/drawing/2014/main" id="{A2372757-1691-65BC-C7CD-E50DF35C9E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8432" y="4080123"/>
            <a:ext cx="2420526" cy="242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88;p20">
            <a:extLst>
              <a:ext uri="{FF2B5EF4-FFF2-40B4-BE49-F238E27FC236}">
                <a16:creationId xmlns:a16="http://schemas.microsoft.com/office/drawing/2014/main" id="{8C7EABF4-AEE8-2C29-4F54-BA50101545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1367" y="4080123"/>
            <a:ext cx="2420526" cy="242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8;p20">
            <a:extLst>
              <a:ext uri="{FF2B5EF4-FFF2-40B4-BE49-F238E27FC236}">
                <a16:creationId xmlns:a16="http://schemas.microsoft.com/office/drawing/2014/main" id="{77DC810F-9143-A6FD-CB7D-E6457FEF6C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497" y="4080123"/>
            <a:ext cx="2420526" cy="242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-1855444" y="-6013114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6" name="Google Shape;146;p13"/>
          <p:cNvGrpSpPr/>
          <p:nvPr/>
        </p:nvGrpSpPr>
        <p:grpSpPr>
          <a:xfrm>
            <a:off x="636640" y="741610"/>
            <a:ext cx="17098129" cy="8803783"/>
            <a:chOff x="0" y="0"/>
            <a:chExt cx="4274726" cy="2201045"/>
          </a:xfrm>
        </p:grpSpPr>
        <p:sp>
          <p:nvSpPr>
            <p:cNvPr id="147" name="Google Shape;147;p13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04775" cap="flat" cmpd="sng">
              <a:solidFill>
                <a:srgbClr val="73C2F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8" name="Google Shape;148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3"/>
          <p:cNvSpPr txBox="1"/>
          <p:nvPr/>
        </p:nvSpPr>
        <p:spPr>
          <a:xfrm>
            <a:off x="1407041" y="5532492"/>
            <a:ext cx="1555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rgbClr val="C0A34E"/>
                </a:solidFill>
                <a:latin typeface="Mirza"/>
                <a:ea typeface="Mirza"/>
                <a:cs typeface="Mirza"/>
                <a:sym typeface="Mirza"/>
              </a:rPr>
              <a:t>Welcome To Presentation</a:t>
            </a:r>
            <a:endParaRPr dirty="0"/>
          </a:p>
        </p:txBody>
      </p:sp>
      <p:sp>
        <p:nvSpPr>
          <p:cNvPr id="150" name="Google Shape;150;p13"/>
          <p:cNvSpPr txBox="1"/>
          <p:nvPr/>
        </p:nvSpPr>
        <p:spPr>
          <a:xfrm>
            <a:off x="2125013" y="7542267"/>
            <a:ext cx="1434706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b="1" dirty="0">
                <a:latin typeface="Al Nile" pitchFamily="2" charset="-78"/>
                <a:cs typeface="Al Nile" pitchFamily="2" charset="-78"/>
              </a:rPr>
              <a:t>I am ----------- , This presentation will explore innovative ideas and concepts within the field of Machine Learning. Let us begin.</a:t>
            </a:r>
            <a:endParaRPr lang="en-US" sz="3200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151" name="Google Shape;15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213" y="1314825"/>
            <a:ext cx="15429074" cy="4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-2007744" y="-6013102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7" name="Google Shape;157;p14"/>
          <p:cNvGrpSpPr/>
          <p:nvPr/>
        </p:nvGrpSpPr>
        <p:grpSpPr>
          <a:xfrm>
            <a:off x="578926" y="407273"/>
            <a:ext cx="17098049" cy="8803740"/>
            <a:chOff x="0" y="0"/>
            <a:chExt cx="4274726" cy="2201045"/>
          </a:xfrm>
        </p:grpSpPr>
        <p:sp>
          <p:nvSpPr>
            <p:cNvPr id="158" name="Google Shape;158;p14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04775" cap="flat" cmpd="sng">
              <a:solidFill>
                <a:srgbClr val="73C2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0" name="Google Shape;160;p14"/>
          <p:cNvPicPr preferRelativeResize="0"/>
          <p:nvPr/>
        </p:nvPicPr>
        <p:blipFill rotWithShape="1">
          <a:blip r:embed="rId4">
            <a:alphaModFix/>
          </a:blip>
          <a:srcRect t="12744" b="12743"/>
          <a:stretch/>
        </p:blipFill>
        <p:spPr>
          <a:xfrm>
            <a:off x="9895625" y="792075"/>
            <a:ext cx="7781350" cy="87022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/>
        </p:nvSpPr>
        <p:spPr>
          <a:xfrm>
            <a:off x="803355" y="1075987"/>
            <a:ext cx="8729700" cy="299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C0A34E"/>
                </a:solidFill>
                <a:latin typeface="Mirza"/>
                <a:cs typeface="Mirza"/>
              </a:rPr>
              <a:t>The Challenge: Identifying Engagement Gaps in the Classroom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1F365-F686-14B2-9C19-D16BC7FD1AD3}"/>
              </a:ext>
            </a:extLst>
          </p:cNvPr>
          <p:cNvSpPr txBox="1"/>
          <p:nvPr/>
        </p:nvSpPr>
        <p:spPr>
          <a:xfrm>
            <a:off x="803355" y="4736289"/>
            <a:ext cx="8430797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4">
                    <a:lumMod val="75000"/>
                  </a:schemeClr>
                </a:solidFill>
                <a:effectLst/>
                <a:latin typeface="Al Nile" pitchFamily="2" charset="-78"/>
                <a:cs typeface="Al Nile" pitchFamily="2" charset="-78"/>
              </a:rPr>
              <a:t>Traditional methods rely on subjective observations.</a:t>
            </a:r>
          </a:p>
          <a:p>
            <a:pPr algn="l"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accent4">
                  <a:lumMod val="75000"/>
                </a:schemeClr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 algn="l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4">
                    <a:lumMod val="75000"/>
                  </a:schemeClr>
                </a:solidFill>
                <a:effectLst/>
                <a:latin typeface="Al Nile" pitchFamily="2" charset="-78"/>
                <a:cs typeface="Al Nile" pitchFamily="2" charset="-78"/>
              </a:rPr>
              <a:t>It's difficult to catch quietly disengaged students.</a:t>
            </a:r>
          </a:p>
          <a:p>
            <a:pPr algn="l"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accent4">
                  <a:lumMod val="75000"/>
                </a:schemeClr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 algn="l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4">
                    <a:lumMod val="75000"/>
                  </a:schemeClr>
                </a:solidFill>
                <a:effectLst/>
                <a:latin typeface="Al Nile" pitchFamily="2" charset="-78"/>
                <a:cs typeface="Al Nile" pitchFamily="2" charset="-78"/>
              </a:rPr>
              <a:t>Current measures often lack real-time insight.</a:t>
            </a:r>
          </a:p>
          <a:p>
            <a:pPr algn="l"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accent4">
                  <a:lumMod val="75000"/>
                </a:schemeClr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 algn="l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4">
                    <a:lumMod val="75000"/>
                  </a:schemeClr>
                </a:solidFill>
                <a:effectLst/>
                <a:latin typeface="Al Nile" pitchFamily="2" charset="-78"/>
                <a:cs typeface="Al Nile" pitchFamily="2" charset="-78"/>
              </a:rPr>
              <a:t>There is a need for a more robust 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/>
          <p:nvPr/>
        </p:nvSpPr>
        <p:spPr>
          <a:xfrm>
            <a:off x="-2007744" y="-6013102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46" name="Google Shape;246;p19"/>
          <p:cNvGrpSpPr/>
          <p:nvPr/>
        </p:nvGrpSpPr>
        <p:grpSpPr>
          <a:xfrm>
            <a:off x="636640" y="736753"/>
            <a:ext cx="17098049" cy="8803740"/>
            <a:chOff x="0" y="0"/>
            <a:chExt cx="4274726" cy="2201045"/>
          </a:xfrm>
        </p:grpSpPr>
        <p:sp>
          <p:nvSpPr>
            <p:cNvPr id="247" name="Google Shape;247;p19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04775" cap="flat" cmpd="sng">
              <a:solidFill>
                <a:srgbClr val="73C2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248" name="Google Shape;24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9"/>
          <p:cNvSpPr txBox="1"/>
          <p:nvPr/>
        </p:nvSpPr>
        <p:spPr>
          <a:xfrm>
            <a:off x="1028700" y="1054792"/>
            <a:ext cx="16230600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>
              <a:lnSpc>
                <a:spcPct val="120000"/>
              </a:lnSpc>
              <a:buFont typeface="Arial"/>
              <a:buNone/>
            </a:pPr>
            <a:r>
              <a:rPr lang="en-US" sz="5400" dirty="0">
                <a:solidFill>
                  <a:srgbClr val="C0A34E"/>
                </a:solidFill>
                <a:latin typeface="Mirza"/>
                <a:cs typeface="Mirza"/>
              </a:rPr>
              <a:t>Our Approach: A Roadmap to Understanding Student Engagement</a:t>
            </a:r>
          </a:p>
        </p:txBody>
      </p:sp>
      <p:cxnSp>
        <p:nvCxnSpPr>
          <p:cNvPr id="250" name="Google Shape;250;p19"/>
          <p:cNvCxnSpPr>
            <a:cxnSpLocks/>
          </p:cNvCxnSpPr>
          <p:nvPr/>
        </p:nvCxnSpPr>
        <p:spPr>
          <a:xfrm>
            <a:off x="1890216" y="6254026"/>
            <a:ext cx="13973658" cy="79532"/>
          </a:xfrm>
          <a:prstGeom prst="straightConnector1">
            <a:avLst/>
          </a:prstGeom>
          <a:noFill/>
          <a:ln w="47625" cap="flat" cmpd="sng">
            <a:solidFill>
              <a:srgbClr val="CBA05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19"/>
          <p:cNvSpPr/>
          <p:nvPr/>
        </p:nvSpPr>
        <p:spPr>
          <a:xfrm>
            <a:off x="2590636" y="6077218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</a:path>
            </a:pathLst>
          </a:custGeom>
          <a:solidFill>
            <a:srgbClr val="73C2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562054" y="6118030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</a:path>
            </a:pathLst>
          </a:custGeom>
          <a:solidFill>
            <a:srgbClr val="73C2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2541155" y="3191146"/>
            <a:ext cx="452577" cy="2464529"/>
          </a:xfrm>
          <a:custGeom>
            <a:avLst/>
            <a:gdLst/>
            <a:ahLst/>
            <a:cxnLst/>
            <a:rect l="l" t="t" r="r" b="b"/>
            <a:pathLst>
              <a:path w="452577" h="2464529" extrusionOk="0">
                <a:moveTo>
                  <a:pt x="0" y="0"/>
                </a:moveTo>
                <a:lnTo>
                  <a:pt x="452578" y="0"/>
                </a:lnTo>
                <a:lnTo>
                  <a:pt x="452578" y="2464529"/>
                </a:lnTo>
                <a:lnTo>
                  <a:pt x="0" y="2464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4" name="Google Shape;254;p19"/>
          <p:cNvSpPr/>
          <p:nvPr/>
        </p:nvSpPr>
        <p:spPr>
          <a:xfrm>
            <a:off x="10310975" y="6160743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</a:path>
            </a:pathLst>
          </a:custGeom>
          <a:solidFill>
            <a:srgbClr val="73C2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12731411" y="6626186"/>
            <a:ext cx="3364202" cy="1333867"/>
            <a:chOff x="937018" y="-683154"/>
            <a:chExt cx="5356235" cy="1857328"/>
          </a:xfrm>
        </p:grpSpPr>
        <p:sp>
          <p:nvSpPr>
            <p:cNvPr id="256" name="Google Shape;256;p19"/>
            <p:cNvSpPr txBox="1"/>
            <p:nvPr/>
          </p:nvSpPr>
          <p:spPr>
            <a:xfrm>
              <a:off x="1731867" y="-683154"/>
              <a:ext cx="4220743" cy="822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dirty="0">
                  <a:solidFill>
                    <a:schemeClr val="tx1"/>
                  </a:solidFill>
                  <a:effectLst/>
                  <a:latin typeface="Al Nile" pitchFamily="2" charset="-78"/>
                  <a:cs typeface="Al Nile" pitchFamily="2" charset="-78"/>
                </a:rPr>
                <a:t>Conclusion</a:t>
              </a:r>
              <a:endParaRPr dirty="0">
                <a:latin typeface="Al Nile" pitchFamily="2" charset="-78"/>
                <a:cs typeface="Al Nile" pitchFamily="2" charset="-78"/>
              </a:endParaRPr>
            </a:p>
          </p:txBody>
        </p:sp>
        <p:sp>
          <p:nvSpPr>
            <p:cNvPr id="257" name="Google Shape;257;p19"/>
            <p:cNvSpPr txBox="1"/>
            <p:nvPr/>
          </p:nvSpPr>
          <p:spPr>
            <a:xfrm>
              <a:off x="937018" y="402766"/>
              <a:ext cx="5356235" cy="771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42950" lvl="1" indent="-285750">
                <a:buFont typeface="Arial"/>
                <a:buChar char="•"/>
              </a:pPr>
              <a:r>
                <a:rPr lang="en-US" sz="1800" dirty="0">
                  <a:latin typeface="Al Nile" pitchFamily="2" charset="-78"/>
                  <a:cs typeface="Al Nile" pitchFamily="2" charset="-78"/>
                </a:rPr>
                <a:t>Main takeaways and a call to action.</a:t>
              </a:r>
            </a:p>
          </p:txBody>
        </p:sp>
      </p:grpSp>
      <p:grpSp>
        <p:nvGrpSpPr>
          <p:cNvPr id="258" name="Google Shape;258;p19"/>
          <p:cNvGrpSpPr/>
          <p:nvPr/>
        </p:nvGrpSpPr>
        <p:grpSpPr>
          <a:xfrm>
            <a:off x="5554205" y="6687514"/>
            <a:ext cx="3027646" cy="1237240"/>
            <a:chOff x="-2976334" y="-565520"/>
            <a:chExt cx="4506648" cy="1057246"/>
          </a:xfrm>
        </p:grpSpPr>
        <p:sp>
          <p:nvSpPr>
            <p:cNvPr id="259" name="Google Shape;259;p19"/>
            <p:cNvSpPr txBox="1"/>
            <p:nvPr/>
          </p:nvSpPr>
          <p:spPr>
            <a:xfrm>
              <a:off x="-2705232" y="-565520"/>
              <a:ext cx="4235546" cy="504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1"/>
                  </a:solidFill>
                  <a:latin typeface="Al Nile" pitchFamily="2" charset="-78"/>
                  <a:cs typeface="Al Nile" pitchFamily="2" charset="-78"/>
                </a:rPr>
                <a:t>The Solution</a:t>
              </a:r>
              <a:endParaRPr dirty="0">
                <a:latin typeface="Al Nile" pitchFamily="2" charset="-78"/>
                <a:cs typeface="Al Nile" pitchFamily="2" charset="-78"/>
              </a:endParaRPr>
            </a:p>
          </p:txBody>
        </p:sp>
        <p:sp>
          <p:nvSpPr>
            <p:cNvPr id="260" name="Google Shape;260;p19"/>
            <p:cNvSpPr txBox="1"/>
            <p:nvPr/>
          </p:nvSpPr>
          <p:spPr>
            <a:xfrm>
              <a:off x="-2976334" y="18324"/>
              <a:ext cx="4506648" cy="473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lnSpc>
                  <a:spcPct val="120000"/>
                </a:lnSpc>
                <a:buNone/>
                <a:defRPr sz="3200" b="1">
                  <a:solidFill>
                    <a:schemeClr val="tx1"/>
                  </a:solidFill>
                  <a:effectLst/>
                  <a:latin typeface="Google Sans Text"/>
                </a:defRPr>
              </a:lvl1pPr>
            </a:lstStyle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Al Nile" pitchFamily="2" charset="-78"/>
                  <a:cs typeface="Al Nile" pitchFamily="2" charset="-78"/>
                </a:rPr>
                <a:t>Using multimodal data for better insights.</a:t>
              </a:r>
            </a:p>
          </p:txBody>
        </p:sp>
      </p:grpSp>
      <p:grpSp>
        <p:nvGrpSpPr>
          <p:cNvPr id="261" name="Google Shape;261;p19"/>
          <p:cNvGrpSpPr/>
          <p:nvPr/>
        </p:nvGrpSpPr>
        <p:grpSpPr>
          <a:xfrm>
            <a:off x="8756642" y="6669261"/>
            <a:ext cx="3242220" cy="1295962"/>
            <a:chOff x="-454901" y="-650638"/>
            <a:chExt cx="5145788" cy="1727950"/>
          </a:xfrm>
        </p:grpSpPr>
        <p:sp>
          <p:nvSpPr>
            <p:cNvPr id="262" name="Google Shape;262;p19"/>
            <p:cNvSpPr txBox="1"/>
            <p:nvPr/>
          </p:nvSpPr>
          <p:spPr>
            <a:xfrm>
              <a:off x="-49420" y="-650638"/>
              <a:ext cx="4486566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dirty="0">
                  <a:solidFill>
                    <a:schemeClr val="tx1"/>
                  </a:solidFill>
                  <a:effectLst/>
                  <a:latin typeface="Al Nile" pitchFamily="2" charset="-78"/>
                  <a:cs typeface="Al Nile" pitchFamily="2" charset="-78"/>
                </a:rPr>
                <a:t>Our Findings</a:t>
              </a:r>
              <a:endParaRPr dirty="0">
                <a:latin typeface="Al Nile" pitchFamily="2" charset="-78"/>
                <a:cs typeface="Al Nile" pitchFamily="2" charset="-78"/>
              </a:endParaRPr>
            </a:p>
          </p:txBody>
        </p:sp>
        <p:sp>
          <p:nvSpPr>
            <p:cNvPr id="263" name="Google Shape;263;p19"/>
            <p:cNvSpPr txBox="1"/>
            <p:nvPr/>
          </p:nvSpPr>
          <p:spPr>
            <a:xfrm>
              <a:off x="-454901" y="338648"/>
              <a:ext cx="514578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42950" lvl="1" indent="-285750">
                <a:buFont typeface="Arial"/>
                <a:buChar char="•"/>
              </a:pPr>
              <a:r>
                <a:rPr lang="en-US" sz="1800" dirty="0">
                  <a:latin typeface="Al Nile" pitchFamily="2" charset="-78"/>
                  <a:cs typeface="Al Nile" pitchFamily="2" charset="-78"/>
                </a:rPr>
                <a:t>The performance of our model.</a:t>
              </a:r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5287849" y="3284769"/>
            <a:ext cx="2921784" cy="2140207"/>
          </a:xfrm>
          <a:custGeom>
            <a:avLst/>
            <a:gdLst/>
            <a:ahLst/>
            <a:cxnLst/>
            <a:rect l="l" t="t" r="r" b="b"/>
            <a:pathLst>
              <a:path w="2921784" h="2140207" extrusionOk="0">
                <a:moveTo>
                  <a:pt x="0" y="0"/>
                </a:moveTo>
                <a:lnTo>
                  <a:pt x="2921784" y="0"/>
                </a:lnTo>
                <a:lnTo>
                  <a:pt x="2921784" y="2140206"/>
                </a:lnTo>
                <a:lnTo>
                  <a:pt x="0" y="21402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5" name="Google Shape;265;p19"/>
          <p:cNvSpPr/>
          <p:nvPr/>
        </p:nvSpPr>
        <p:spPr>
          <a:xfrm>
            <a:off x="10276439" y="3308533"/>
            <a:ext cx="452577" cy="2464529"/>
          </a:xfrm>
          <a:custGeom>
            <a:avLst/>
            <a:gdLst/>
            <a:ahLst/>
            <a:cxnLst/>
            <a:rect l="l" t="t" r="r" b="b"/>
            <a:pathLst>
              <a:path w="452577" h="2464529" extrusionOk="0">
                <a:moveTo>
                  <a:pt x="0" y="0"/>
                </a:moveTo>
                <a:lnTo>
                  <a:pt x="452577" y="0"/>
                </a:lnTo>
                <a:lnTo>
                  <a:pt x="452577" y="2464529"/>
                </a:lnTo>
                <a:lnTo>
                  <a:pt x="0" y="2464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" name="Google Shape;255;p19">
            <a:extLst>
              <a:ext uri="{FF2B5EF4-FFF2-40B4-BE49-F238E27FC236}">
                <a16:creationId xmlns:a16="http://schemas.microsoft.com/office/drawing/2014/main" id="{C557353A-E751-6B47-5135-B752DFAE93D2}"/>
              </a:ext>
            </a:extLst>
          </p:cNvPr>
          <p:cNvGrpSpPr/>
          <p:nvPr/>
        </p:nvGrpSpPr>
        <p:grpSpPr>
          <a:xfrm>
            <a:off x="1460470" y="6636443"/>
            <a:ext cx="3146612" cy="1288312"/>
            <a:chOff x="225726" y="-522543"/>
            <a:chExt cx="4195482" cy="1793893"/>
          </a:xfrm>
        </p:grpSpPr>
        <p:sp>
          <p:nvSpPr>
            <p:cNvPr id="10" name="Google Shape;256;p19">
              <a:extLst>
                <a:ext uri="{FF2B5EF4-FFF2-40B4-BE49-F238E27FC236}">
                  <a16:creationId xmlns:a16="http://schemas.microsoft.com/office/drawing/2014/main" id="{B53F9E4F-51B0-9282-05D5-EC8BAE0D4393}"/>
                </a:ext>
              </a:extLst>
            </p:cNvPr>
            <p:cNvSpPr txBox="1"/>
            <p:nvPr/>
          </p:nvSpPr>
          <p:spPr>
            <a:xfrm>
              <a:off x="644690" y="-522543"/>
              <a:ext cx="3449105" cy="822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dirty="0">
                  <a:solidFill>
                    <a:schemeClr val="tx1"/>
                  </a:solidFill>
                  <a:effectLst/>
                  <a:latin typeface="Al Nile" pitchFamily="2" charset="-78"/>
                  <a:cs typeface="Al Nile" pitchFamily="2" charset="-78"/>
                </a:rPr>
                <a:t>The Problem</a:t>
              </a:r>
              <a:endParaRPr dirty="0">
                <a:latin typeface="Al Nile" pitchFamily="2" charset="-78"/>
                <a:cs typeface="Al Nile" pitchFamily="2" charset="-78"/>
              </a:endParaRPr>
            </a:p>
          </p:txBody>
        </p:sp>
        <p:sp>
          <p:nvSpPr>
            <p:cNvPr id="11" name="Google Shape;257;p19">
              <a:extLst>
                <a:ext uri="{FF2B5EF4-FFF2-40B4-BE49-F238E27FC236}">
                  <a16:creationId xmlns:a16="http://schemas.microsoft.com/office/drawing/2014/main" id="{15CB859C-4809-B591-8A07-36D0C582C41A}"/>
                </a:ext>
              </a:extLst>
            </p:cNvPr>
            <p:cNvSpPr txBox="1"/>
            <p:nvPr/>
          </p:nvSpPr>
          <p:spPr>
            <a:xfrm>
              <a:off x="225726" y="499943"/>
              <a:ext cx="4195482" cy="771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lnSpc>
                  <a:spcPct val="120000"/>
                </a:lnSpc>
                <a:buNone/>
                <a:defRPr sz="3200" b="1">
                  <a:solidFill>
                    <a:schemeClr val="tx1"/>
                  </a:solidFill>
                  <a:effectLst/>
                  <a:latin typeface="Google Sans Text"/>
                </a:defRPr>
              </a:lvl1pPr>
            </a:lstStyle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Al Nile" pitchFamily="2" charset="-78"/>
                  <a:cs typeface="Al Nile" pitchFamily="2" charset="-78"/>
                </a:rPr>
                <a:t>Why traditional methods are not enough.</a:t>
              </a:r>
            </a:p>
          </p:txBody>
        </p:sp>
      </p:grpSp>
      <p:sp>
        <p:nvSpPr>
          <p:cNvPr id="13" name="Google Shape;254;p19">
            <a:extLst>
              <a:ext uri="{FF2B5EF4-FFF2-40B4-BE49-F238E27FC236}">
                <a16:creationId xmlns:a16="http://schemas.microsoft.com/office/drawing/2014/main" id="{2FC555F8-8845-2268-28F1-4BACE65418E1}"/>
              </a:ext>
            </a:extLst>
          </p:cNvPr>
          <p:cNvSpPr/>
          <p:nvPr/>
        </p:nvSpPr>
        <p:spPr>
          <a:xfrm>
            <a:off x="14236704" y="6166578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</a:path>
            </a:pathLst>
          </a:custGeom>
          <a:solidFill>
            <a:srgbClr val="73C2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64;p19">
            <a:extLst>
              <a:ext uri="{FF2B5EF4-FFF2-40B4-BE49-F238E27FC236}">
                <a16:creationId xmlns:a16="http://schemas.microsoft.com/office/drawing/2014/main" id="{D75607EF-1C0E-A604-CA60-5660BDB7CE48}"/>
              </a:ext>
            </a:extLst>
          </p:cNvPr>
          <p:cNvSpPr/>
          <p:nvPr/>
        </p:nvSpPr>
        <p:spPr>
          <a:xfrm>
            <a:off x="12795822" y="3299523"/>
            <a:ext cx="2921784" cy="2140207"/>
          </a:xfrm>
          <a:custGeom>
            <a:avLst/>
            <a:gdLst/>
            <a:ahLst/>
            <a:cxnLst/>
            <a:rect l="l" t="t" r="r" b="b"/>
            <a:pathLst>
              <a:path w="2921784" h="2140207" extrusionOk="0">
                <a:moveTo>
                  <a:pt x="0" y="0"/>
                </a:moveTo>
                <a:lnTo>
                  <a:pt x="2921784" y="0"/>
                </a:lnTo>
                <a:lnTo>
                  <a:pt x="2921784" y="2140206"/>
                </a:lnTo>
                <a:lnTo>
                  <a:pt x="0" y="21402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/>
          <p:nvPr/>
        </p:nvSpPr>
        <p:spPr>
          <a:xfrm>
            <a:off x="-2007744" y="-6013102"/>
            <a:ext cx="22303489" cy="22303489"/>
          </a:xfrm>
          <a:custGeom>
            <a:avLst/>
            <a:gdLst/>
            <a:ahLst/>
            <a:cxnLst/>
            <a:rect l="l" t="t" r="r" b="b"/>
            <a:pathLst>
              <a:path w="22303489" h="22303489" extrusionOk="0">
                <a:moveTo>
                  <a:pt x="0" y="0"/>
                </a:moveTo>
                <a:lnTo>
                  <a:pt x="22303488" y="0"/>
                </a:lnTo>
                <a:lnTo>
                  <a:pt x="22303488" y="22303489"/>
                </a:lnTo>
                <a:lnTo>
                  <a:pt x="0" y="22303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02" name="Google Shape;202;p17"/>
          <p:cNvGrpSpPr/>
          <p:nvPr/>
        </p:nvGrpSpPr>
        <p:grpSpPr>
          <a:xfrm>
            <a:off x="636640" y="741610"/>
            <a:ext cx="17098129" cy="8803783"/>
            <a:chOff x="0" y="0"/>
            <a:chExt cx="4274726" cy="2201045"/>
          </a:xfrm>
        </p:grpSpPr>
        <p:sp>
          <p:nvSpPr>
            <p:cNvPr id="203" name="Google Shape;203;p17"/>
            <p:cNvSpPr/>
            <p:nvPr/>
          </p:nvSpPr>
          <p:spPr>
            <a:xfrm>
              <a:off x="0" y="0"/>
              <a:ext cx="4274726" cy="2201045"/>
            </a:xfrm>
            <a:custGeom>
              <a:avLst/>
              <a:gdLst/>
              <a:ahLst/>
              <a:cxnLst/>
              <a:rect l="l" t="t" r="r" b="b"/>
              <a:pathLst>
                <a:path w="4274726" h="2201045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201045"/>
                  </a:lnTo>
                  <a:lnTo>
                    <a:pt x="0" y="220104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04775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204" name="Google Shape;204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00" tIns="53500" rIns="53500" bIns="535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1247025" y="3922588"/>
            <a:ext cx="485602" cy="485602"/>
            <a:chOff x="0" y="0"/>
            <a:chExt cx="812800" cy="812800"/>
          </a:xfrm>
        </p:grpSpPr>
        <p:sp>
          <p:nvSpPr>
            <p:cNvPr id="206" name="Google Shape;20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lnTo>
                    <a:pt x="0" y="0"/>
                  </a:lnTo>
                </a:path>
              </a:pathLst>
            </a:custGeom>
            <a:solidFill>
              <a:srgbClr val="BC9C22"/>
            </a:solidFill>
            <a:ln>
              <a:noFill/>
            </a:ln>
          </p:spPr>
        </p:sp>
        <p:sp>
          <p:nvSpPr>
            <p:cNvPr id="207" name="Google Shape;20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17"/>
          <p:cNvSpPr txBox="1"/>
          <p:nvPr/>
        </p:nvSpPr>
        <p:spPr>
          <a:xfrm>
            <a:off x="2046952" y="3922588"/>
            <a:ext cx="387075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C0A34E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dirty="0"/>
          </a:p>
        </p:txBody>
      </p:sp>
      <p:sp>
        <p:nvSpPr>
          <p:cNvPr id="210" name="Google Shape;210;p17"/>
          <p:cNvSpPr txBox="1"/>
          <p:nvPr/>
        </p:nvSpPr>
        <p:spPr>
          <a:xfrm>
            <a:off x="6445919" y="3922588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C0A34E"/>
                </a:solidFill>
              </a:rPr>
              <a:t>Facial Expressions</a:t>
            </a:r>
            <a:endParaRPr dirty="0"/>
          </a:p>
        </p:txBody>
      </p:sp>
      <p:sp>
        <p:nvSpPr>
          <p:cNvPr id="211" name="Google Shape;211;p17"/>
          <p:cNvSpPr txBox="1"/>
          <p:nvPr/>
        </p:nvSpPr>
        <p:spPr>
          <a:xfrm>
            <a:off x="2046952" y="6915785"/>
            <a:ext cx="387075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C0A34E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dirty="0"/>
          </a:p>
        </p:txBody>
      </p:sp>
      <p:sp>
        <p:nvSpPr>
          <p:cNvPr id="212" name="Google Shape;212;p17"/>
          <p:cNvSpPr txBox="1"/>
          <p:nvPr/>
        </p:nvSpPr>
        <p:spPr>
          <a:xfrm>
            <a:off x="6445919" y="6915785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C0A34E"/>
                </a:solidFill>
                <a:latin typeface="Arial"/>
                <a:ea typeface="Arial"/>
                <a:cs typeface="Arial"/>
                <a:sym typeface="Arial"/>
              </a:rPr>
              <a:t>Heart rate</a:t>
            </a:r>
            <a:endParaRPr dirty="0"/>
          </a:p>
        </p:txBody>
      </p:sp>
      <p:sp>
        <p:nvSpPr>
          <p:cNvPr id="213" name="Google Shape;213;p17"/>
          <p:cNvSpPr txBox="1"/>
          <p:nvPr/>
        </p:nvSpPr>
        <p:spPr>
          <a:xfrm>
            <a:off x="746760" y="4604145"/>
            <a:ext cx="4785360" cy="150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1">
              <a:spcAft>
                <a:spcPts val="225"/>
              </a:spcAft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This model combines multiple sources of data to paint a more complete picture of student engagement.</a:t>
            </a:r>
          </a:p>
        </p:txBody>
      </p:sp>
      <p:sp>
        <p:nvSpPr>
          <p:cNvPr id="214" name="Google Shape;214;p17"/>
          <p:cNvSpPr txBox="1"/>
          <p:nvPr/>
        </p:nvSpPr>
        <p:spPr>
          <a:xfrm>
            <a:off x="5532121" y="4604145"/>
            <a:ext cx="4946552" cy="150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1" algn="l">
              <a:spcAft>
                <a:spcPts val="225"/>
              </a:spcAft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Facial expressions reveal emotional cues that may be missed through observation alone.</a:t>
            </a:r>
          </a:p>
        </p:txBody>
      </p:sp>
      <p:sp>
        <p:nvSpPr>
          <p:cNvPr id="215" name="Google Shape;215;p17"/>
          <p:cNvSpPr txBox="1"/>
          <p:nvPr/>
        </p:nvSpPr>
        <p:spPr>
          <a:xfrm>
            <a:off x="966302" y="7597341"/>
            <a:ext cx="4284267" cy="113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1" algn="l">
              <a:spcAft>
                <a:spcPts val="225"/>
              </a:spcAft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Speech provides insight into cognitive processes and the affect of a student.</a:t>
            </a:r>
          </a:p>
        </p:txBody>
      </p:sp>
      <p:sp>
        <p:nvSpPr>
          <p:cNvPr id="216" name="Google Shape;216;p17"/>
          <p:cNvSpPr txBox="1"/>
          <p:nvPr/>
        </p:nvSpPr>
        <p:spPr>
          <a:xfrm>
            <a:off x="5674903" y="7597341"/>
            <a:ext cx="4530711" cy="113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1" algn="l">
              <a:spcAft>
                <a:spcPts val="225"/>
              </a:spcAft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Heart rate offers insights into a student's physiological arousal levels.</a:t>
            </a:r>
          </a:p>
        </p:txBody>
      </p:sp>
      <p:grpSp>
        <p:nvGrpSpPr>
          <p:cNvPr id="217" name="Google Shape;217;p17"/>
          <p:cNvGrpSpPr/>
          <p:nvPr/>
        </p:nvGrpSpPr>
        <p:grpSpPr>
          <a:xfrm>
            <a:off x="1247025" y="6915785"/>
            <a:ext cx="485602" cy="485602"/>
            <a:chOff x="0" y="0"/>
            <a:chExt cx="812800" cy="812800"/>
          </a:xfrm>
        </p:grpSpPr>
        <p:sp>
          <p:nvSpPr>
            <p:cNvPr id="218" name="Google Shape;21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lnTo>
                    <a:pt x="0" y="0"/>
                  </a:lnTo>
                </a:path>
              </a:pathLst>
            </a:custGeom>
            <a:solidFill>
              <a:srgbClr val="BC9C22"/>
            </a:solidFill>
            <a:ln>
              <a:noFill/>
            </a:ln>
          </p:spPr>
        </p:sp>
        <p:sp>
          <p:nvSpPr>
            <p:cNvPr id="219" name="Google Shape;219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7"/>
          <p:cNvGrpSpPr/>
          <p:nvPr/>
        </p:nvGrpSpPr>
        <p:grpSpPr>
          <a:xfrm>
            <a:off x="5674903" y="3924666"/>
            <a:ext cx="485602" cy="485602"/>
            <a:chOff x="0" y="0"/>
            <a:chExt cx="812800" cy="812800"/>
          </a:xfrm>
        </p:grpSpPr>
        <p:sp>
          <p:nvSpPr>
            <p:cNvPr id="221" name="Google Shape;22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lnTo>
                    <a:pt x="0" y="0"/>
                  </a:lnTo>
                </a:path>
              </a:pathLst>
            </a:custGeom>
            <a:solidFill>
              <a:srgbClr val="BC9C22"/>
            </a:solidFill>
            <a:ln>
              <a:noFill/>
            </a:ln>
          </p:spPr>
        </p:sp>
        <p:sp>
          <p:nvSpPr>
            <p:cNvPr id="222" name="Google Shape;22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17"/>
          <p:cNvGrpSpPr/>
          <p:nvPr/>
        </p:nvGrpSpPr>
        <p:grpSpPr>
          <a:xfrm>
            <a:off x="5674903" y="6917863"/>
            <a:ext cx="485602" cy="485602"/>
            <a:chOff x="0" y="0"/>
            <a:chExt cx="812800" cy="812800"/>
          </a:xfrm>
        </p:grpSpPr>
        <p:sp>
          <p:nvSpPr>
            <p:cNvPr id="224" name="Google Shape;22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lnTo>
                    <a:pt x="0" y="0"/>
                  </a:lnTo>
                </a:path>
              </a:pathLst>
            </a:custGeom>
            <a:solidFill>
              <a:srgbClr val="BC9C22"/>
            </a:solidFill>
            <a:ln>
              <a:noFill/>
            </a:ln>
          </p:spPr>
        </p:sp>
        <p:sp>
          <p:nvSpPr>
            <p:cNvPr id="225" name="Google Shape;225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5550" y="792313"/>
            <a:ext cx="6549324" cy="87023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855729-E500-A504-D4D6-00D047F44417}"/>
              </a:ext>
            </a:extLst>
          </p:cNvPr>
          <p:cNvSpPr txBox="1"/>
          <p:nvPr/>
        </p:nvSpPr>
        <p:spPr>
          <a:xfrm>
            <a:off x="900156" y="1256096"/>
            <a:ext cx="9884578" cy="197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C0A34E"/>
                </a:solidFill>
                <a:latin typeface="Mirza"/>
                <a:cs typeface="Mirza"/>
              </a:rPr>
              <a:t>A New Way to See Your Students: The Power of Multimodal Data</a:t>
            </a:r>
            <a:endParaRPr lang="en-EG" sz="5400" dirty="0">
              <a:solidFill>
                <a:srgbClr val="C0A34E"/>
              </a:solidFill>
              <a:latin typeface="Mirza"/>
              <a:cs typeface="Mirz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3"/>
          <p:cNvGrpSpPr/>
          <p:nvPr/>
        </p:nvGrpSpPr>
        <p:grpSpPr>
          <a:xfrm>
            <a:off x="-2007744" y="-6013102"/>
            <a:ext cx="22303489" cy="22303489"/>
            <a:chOff x="0" y="0"/>
            <a:chExt cx="29737985" cy="29737985"/>
          </a:xfrm>
        </p:grpSpPr>
        <p:sp>
          <p:nvSpPr>
            <p:cNvPr id="321" name="Google Shape;321;p23"/>
            <p:cNvSpPr/>
            <p:nvPr/>
          </p:nvSpPr>
          <p:spPr>
            <a:xfrm>
              <a:off x="0" y="0"/>
              <a:ext cx="29737985" cy="29737985"/>
            </a:xfrm>
            <a:custGeom>
              <a:avLst/>
              <a:gdLst/>
              <a:ahLst/>
              <a:cxnLst/>
              <a:rect l="l" t="t" r="r" b="b"/>
              <a:pathLst>
                <a:path w="29737985" h="29737985" extrusionOk="0">
                  <a:moveTo>
                    <a:pt x="0" y="0"/>
                  </a:moveTo>
                  <a:lnTo>
                    <a:pt x="29737985" y="0"/>
                  </a:lnTo>
                  <a:lnTo>
                    <a:pt x="29737985" y="29737985"/>
                  </a:lnTo>
                  <a:lnTo>
                    <a:pt x="0" y="297379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322" name="Google Shape;322;p23"/>
            <p:cNvGrpSpPr/>
            <p:nvPr/>
          </p:nvGrpSpPr>
          <p:grpSpPr>
            <a:xfrm>
              <a:off x="3525845" y="9006283"/>
              <a:ext cx="22797506" cy="11738377"/>
              <a:chOff x="0" y="0"/>
              <a:chExt cx="4274726" cy="2201045"/>
            </a:xfrm>
          </p:grpSpPr>
          <p:sp>
            <p:nvSpPr>
              <p:cNvPr id="323" name="Google Shape;323;p23"/>
              <p:cNvSpPr/>
              <p:nvPr/>
            </p:nvSpPr>
            <p:spPr>
              <a:xfrm>
                <a:off x="0" y="0"/>
                <a:ext cx="4274726" cy="22010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01045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01045"/>
                    </a:lnTo>
                    <a:lnTo>
                      <a:pt x="0" y="22010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04775" cap="flat" cmpd="sng">
                <a:solidFill>
                  <a:srgbClr val="73C2F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24" name="Google Shape;324;p2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500" tIns="53500" rIns="53500" bIns="5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5" name="Google Shape;325;p23"/>
          <p:cNvSpPr txBox="1"/>
          <p:nvPr/>
        </p:nvSpPr>
        <p:spPr>
          <a:xfrm>
            <a:off x="1560410" y="1120059"/>
            <a:ext cx="1512977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lnSpc>
                <a:spcPct val="120000"/>
              </a:lnSpc>
              <a:buFont typeface="Arial"/>
              <a:buNone/>
            </a:pPr>
            <a:r>
              <a:rPr lang="en-US" sz="5400" dirty="0">
                <a:solidFill>
                  <a:srgbClr val="C0A34E"/>
                </a:solidFill>
                <a:latin typeface="Mirza"/>
                <a:cs typeface="Mirza"/>
              </a:rPr>
              <a:t>How AI Works: Turning Data into Engagement Insights</a:t>
            </a:r>
            <a:endParaRPr sz="5400" dirty="0">
              <a:solidFill>
                <a:srgbClr val="C0A34E"/>
              </a:solidFill>
              <a:latin typeface="Mirza"/>
              <a:cs typeface="Mirza"/>
            </a:endParaRPr>
          </a:p>
        </p:txBody>
      </p:sp>
      <p:graphicFrame>
        <p:nvGraphicFramePr>
          <p:cNvPr id="326" name="Google Shape;326;p23"/>
          <p:cNvGraphicFramePr/>
          <p:nvPr>
            <p:extLst>
              <p:ext uri="{D42A27DB-BD31-4B8C-83A1-F6EECF244321}">
                <p14:modId xmlns:p14="http://schemas.microsoft.com/office/powerpoint/2010/main" val="829092764"/>
              </p:ext>
            </p:extLst>
          </p:nvPr>
        </p:nvGraphicFramePr>
        <p:xfrm>
          <a:off x="1560409" y="2550952"/>
          <a:ext cx="15129775" cy="6432845"/>
        </p:xfrm>
        <a:graphic>
          <a:graphicData uri="http://schemas.openxmlformats.org/drawingml/2006/table">
            <a:tbl>
              <a:tblPr>
                <a:noFill/>
                <a:tableStyleId>{AC03A535-5E80-4309-919B-1965ACDBB0F2}</a:tableStyleId>
              </a:tblPr>
              <a:tblGrid>
                <a:gridCol w="497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22189">
                <a:tc>
                  <a:txBody>
                    <a:bodyPr/>
                    <a:lstStyle/>
                    <a:p>
                      <a:pPr algn="ctr"/>
                      <a:r>
                        <a:rPr lang="en-US" sz="3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Data Collection:</a:t>
                      </a:r>
                      <a:endParaRPr lang="en-US" sz="30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data is captured from multiple sources (facial expressions, speech, heart rate).</a:t>
                      </a:r>
                      <a:endParaRPr sz="1800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Model Training:</a:t>
                      </a:r>
                      <a:endParaRPr lang="en-US" sz="30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lang="en-US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Machine learning models analyze the data to identify patterns linked to different engagement levels.</a:t>
                      </a:r>
                      <a:endParaRPr sz="1800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Engagement Insights:</a:t>
                      </a:r>
                      <a:endParaRPr lang="en-US" sz="30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b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model identifies the student's engagement, allowing educators to access this data.</a:t>
                      </a:r>
                      <a:endParaRPr sz="1800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88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3C2F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image2.png">
            <a:extLst>
              <a:ext uri="{FF2B5EF4-FFF2-40B4-BE49-F238E27FC236}">
                <a16:creationId xmlns:a16="http://schemas.microsoft.com/office/drawing/2014/main" id="{D66D5AB5-4517-6DC7-99F7-18052DAEE20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520220" y="5079048"/>
            <a:ext cx="2734945" cy="3651250"/>
          </a:xfrm>
          <a:prstGeom prst="rect">
            <a:avLst/>
          </a:prstGeom>
          <a:ln/>
        </p:spPr>
      </p:pic>
      <p:pic>
        <p:nvPicPr>
          <p:cNvPr id="1028" name="Picture 4" descr="Brain Network Icon - Free PNG &amp; SVG 100405 - Noun Project">
            <a:extLst>
              <a:ext uri="{FF2B5EF4-FFF2-40B4-BE49-F238E27FC236}">
                <a16:creationId xmlns:a16="http://schemas.microsoft.com/office/drawing/2014/main" id="{FBD056D0-1218-8CA4-692D-FA5B1F6F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484813"/>
            <a:ext cx="2839720" cy="28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,338 Analytical Representation Icon Images, Stock Photos, 3D objects, &amp;  Vectors | Shutterstock">
            <a:extLst>
              <a:ext uri="{FF2B5EF4-FFF2-40B4-BE49-F238E27FC236}">
                <a16:creationId xmlns:a16="http://schemas.microsoft.com/office/drawing/2014/main" id="{877FDDF4-E32C-7325-437F-2E03A013A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r="-773" b="13364"/>
          <a:stretch/>
        </p:blipFill>
        <p:spPr bwMode="auto">
          <a:xfrm>
            <a:off x="13012684" y="5628630"/>
            <a:ext cx="2755096" cy="257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72B480E1-7E1D-7B22-6271-0BBA0E921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3">
            <a:extLst>
              <a:ext uri="{FF2B5EF4-FFF2-40B4-BE49-F238E27FC236}">
                <a16:creationId xmlns:a16="http://schemas.microsoft.com/office/drawing/2014/main" id="{195A338A-4A12-98DC-BC5A-B52161167F1F}"/>
              </a:ext>
            </a:extLst>
          </p:cNvPr>
          <p:cNvGrpSpPr/>
          <p:nvPr/>
        </p:nvGrpSpPr>
        <p:grpSpPr>
          <a:xfrm>
            <a:off x="-2007744" y="-6013102"/>
            <a:ext cx="22303489" cy="22303489"/>
            <a:chOff x="0" y="0"/>
            <a:chExt cx="29737985" cy="29737985"/>
          </a:xfrm>
        </p:grpSpPr>
        <p:sp>
          <p:nvSpPr>
            <p:cNvPr id="321" name="Google Shape;321;p23">
              <a:extLst>
                <a:ext uri="{FF2B5EF4-FFF2-40B4-BE49-F238E27FC236}">
                  <a16:creationId xmlns:a16="http://schemas.microsoft.com/office/drawing/2014/main" id="{34D494E5-DCD0-6A15-A93E-ECB4DD697C17}"/>
                </a:ext>
              </a:extLst>
            </p:cNvPr>
            <p:cNvSpPr/>
            <p:nvPr/>
          </p:nvSpPr>
          <p:spPr>
            <a:xfrm>
              <a:off x="0" y="0"/>
              <a:ext cx="29737985" cy="29737985"/>
            </a:xfrm>
            <a:custGeom>
              <a:avLst/>
              <a:gdLst/>
              <a:ahLst/>
              <a:cxnLst/>
              <a:rect l="l" t="t" r="r" b="b"/>
              <a:pathLst>
                <a:path w="29737985" h="29737985" extrusionOk="0">
                  <a:moveTo>
                    <a:pt x="0" y="0"/>
                  </a:moveTo>
                  <a:lnTo>
                    <a:pt x="29737985" y="0"/>
                  </a:lnTo>
                  <a:lnTo>
                    <a:pt x="29737985" y="29737985"/>
                  </a:lnTo>
                  <a:lnTo>
                    <a:pt x="0" y="297379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322" name="Google Shape;322;p23">
              <a:extLst>
                <a:ext uri="{FF2B5EF4-FFF2-40B4-BE49-F238E27FC236}">
                  <a16:creationId xmlns:a16="http://schemas.microsoft.com/office/drawing/2014/main" id="{5F5A2A54-321F-8DFA-DCA1-AC1E2E5B090E}"/>
                </a:ext>
              </a:extLst>
            </p:cNvPr>
            <p:cNvGrpSpPr/>
            <p:nvPr/>
          </p:nvGrpSpPr>
          <p:grpSpPr>
            <a:xfrm>
              <a:off x="3525845" y="9006283"/>
              <a:ext cx="22797506" cy="11738377"/>
              <a:chOff x="0" y="0"/>
              <a:chExt cx="4274726" cy="2201045"/>
            </a:xfrm>
          </p:grpSpPr>
          <p:sp>
            <p:nvSpPr>
              <p:cNvPr id="323" name="Google Shape;323;p23">
                <a:extLst>
                  <a:ext uri="{FF2B5EF4-FFF2-40B4-BE49-F238E27FC236}">
                    <a16:creationId xmlns:a16="http://schemas.microsoft.com/office/drawing/2014/main" id="{55F773A4-F323-BABC-DD27-14F41395C19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010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01045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01045"/>
                    </a:lnTo>
                    <a:lnTo>
                      <a:pt x="0" y="22010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04775" cap="flat" cmpd="sng">
                <a:solidFill>
                  <a:srgbClr val="73C2F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24" name="Google Shape;324;p23">
                <a:extLst>
                  <a:ext uri="{FF2B5EF4-FFF2-40B4-BE49-F238E27FC236}">
                    <a16:creationId xmlns:a16="http://schemas.microsoft.com/office/drawing/2014/main" id="{76B5C535-127D-0EB3-9C8F-0EDC9D9FAB0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500" tIns="53500" rIns="53500" bIns="5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5" name="Google Shape;325;p23">
            <a:extLst>
              <a:ext uri="{FF2B5EF4-FFF2-40B4-BE49-F238E27FC236}">
                <a16:creationId xmlns:a16="http://schemas.microsoft.com/office/drawing/2014/main" id="{25A5D598-BDBE-57FB-D2A6-CB8AFA1D7B15}"/>
              </a:ext>
            </a:extLst>
          </p:cNvPr>
          <p:cNvSpPr txBox="1"/>
          <p:nvPr/>
        </p:nvSpPr>
        <p:spPr>
          <a:xfrm>
            <a:off x="1560410" y="1120059"/>
            <a:ext cx="1512977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C0A34E"/>
                </a:solidFill>
                <a:latin typeface="Mirza"/>
                <a:cs typeface="Mirza"/>
              </a:rPr>
              <a:t>How the Model was Developed: A Simplified View</a:t>
            </a:r>
            <a:endParaRPr sz="5400" dirty="0">
              <a:solidFill>
                <a:srgbClr val="C0A34E"/>
              </a:solidFill>
              <a:latin typeface="Mirza"/>
              <a:cs typeface="Mirza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2A0C68-3E90-4CB1-F5D7-F17BA5D87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984240"/>
              </p:ext>
            </p:extLst>
          </p:nvPr>
        </p:nvGraphicFramePr>
        <p:xfrm>
          <a:off x="1310640" y="2667000"/>
          <a:ext cx="1583436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E2515F-868C-FC2F-349F-C43076B13A56}"/>
              </a:ext>
            </a:extLst>
          </p:cNvPr>
          <p:cNvSpPr txBox="1"/>
          <p:nvPr/>
        </p:nvSpPr>
        <p:spPr>
          <a:xfrm>
            <a:off x="12726044" y="4366367"/>
            <a:ext cx="2880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EG" sz="2800" b="1" dirty="0">
                <a:effectLst/>
                <a:latin typeface="Abadi MT Condensed Light" panose="020B0306030101010103" pitchFamily="34" charset="77"/>
                <a:ea typeface="Times New Roman" panose="02020603050405020304" pitchFamily="18" charset="0"/>
              </a:rPr>
              <a:t>Accuracy</a:t>
            </a:r>
            <a:r>
              <a:rPr lang="en-EG" sz="2000" dirty="0">
                <a:effectLst/>
                <a:latin typeface="Abadi MT Condensed Light" panose="020B0306030101010103" pitchFamily="34" charset="77"/>
              </a:rPr>
              <a:t> </a:t>
            </a:r>
            <a:endParaRPr lang="en-US" sz="2000" dirty="0">
              <a:latin typeface="Abadi MT Condensed Light" panose="020B0306030101010103" pitchFamily="34" charset="7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EG" sz="2800" b="1" dirty="0">
                <a:effectLst/>
                <a:latin typeface="Abadi MT Condensed Light" panose="020B0306030101010103" pitchFamily="34" charset="77"/>
                <a:ea typeface="Times New Roman" panose="02020603050405020304" pitchFamily="18" charset="0"/>
              </a:rPr>
              <a:t>Precision</a:t>
            </a:r>
            <a:r>
              <a:rPr lang="en-EG" sz="2000" dirty="0">
                <a:effectLst/>
                <a:latin typeface="Abadi MT Condensed Light" panose="020B0306030101010103" pitchFamily="34" charset="77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EG" sz="2800" b="1" dirty="0">
                <a:effectLst/>
                <a:latin typeface="Abadi MT Condensed Light" panose="020B0306030101010103" pitchFamily="34" charset="77"/>
                <a:ea typeface="Times New Roman" panose="02020603050405020304" pitchFamily="18" charset="0"/>
              </a:rPr>
              <a:t>Recall</a:t>
            </a:r>
            <a:r>
              <a:rPr lang="en-EG" sz="2000" dirty="0">
                <a:effectLst/>
                <a:latin typeface="Abadi MT Condensed Light" panose="020B0306030101010103" pitchFamily="34" charset="77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EG" sz="2800" b="1" dirty="0">
                <a:effectLst/>
                <a:latin typeface="Abadi MT Condensed Light" panose="020B0306030101010103" pitchFamily="34" charset="77"/>
                <a:ea typeface="Times New Roman" panose="02020603050405020304" pitchFamily="18" charset="0"/>
              </a:rPr>
              <a:t>F1-Score</a:t>
            </a:r>
            <a:r>
              <a:rPr lang="en-EG" sz="2000" dirty="0">
                <a:effectLst/>
                <a:latin typeface="Abadi MT Condensed Light" panose="020B0306030101010103" pitchFamily="34" charset="77"/>
              </a:rPr>
              <a:t> </a:t>
            </a:r>
            <a:endParaRPr lang="en-EG" sz="2000" dirty="0">
              <a:latin typeface="Abadi MT Condensed Light" panose="020B0306030101010103" pitchFamily="34" charset="7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EG" sz="2800" b="1" dirty="0">
                <a:effectLst/>
                <a:latin typeface="Abadi MT Condensed Light" panose="020B0306030101010103" pitchFamily="34" charset="77"/>
                <a:ea typeface="Times New Roman" panose="02020603050405020304" pitchFamily="18" charset="0"/>
              </a:rPr>
              <a:t>Confusion Matrix</a:t>
            </a:r>
            <a:r>
              <a:rPr lang="en-EG" sz="2000" dirty="0">
                <a:effectLst/>
                <a:latin typeface="Abadi MT Condensed Light" panose="020B0306030101010103" pitchFamily="34" charset="77"/>
              </a:rPr>
              <a:t> </a:t>
            </a:r>
            <a:endParaRPr lang="en-US" sz="200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027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2C946C92-2F54-74A4-99A7-FE51497C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3">
            <a:extLst>
              <a:ext uri="{FF2B5EF4-FFF2-40B4-BE49-F238E27FC236}">
                <a16:creationId xmlns:a16="http://schemas.microsoft.com/office/drawing/2014/main" id="{1827898A-6276-FB14-F2F6-F592549EDCE3}"/>
              </a:ext>
            </a:extLst>
          </p:cNvPr>
          <p:cNvGrpSpPr/>
          <p:nvPr/>
        </p:nvGrpSpPr>
        <p:grpSpPr>
          <a:xfrm>
            <a:off x="-2007744" y="-6013102"/>
            <a:ext cx="22303489" cy="22303489"/>
            <a:chOff x="0" y="0"/>
            <a:chExt cx="29737985" cy="29737985"/>
          </a:xfrm>
        </p:grpSpPr>
        <p:sp>
          <p:nvSpPr>
            <p:cNvPr id="321" name="Google Shape;321;p23">
              <a:extLst>
                <a:ext uri="{FF2B5EF4-FFF2-40B4-BE49-F238E27FC236}">
                  <a16:creationId xmlns:a16="http://schemas.microsoft.com/office/drawing/2014/main" id="{182B733A-5213-EF95-E74F-19BB6468EDA3}"/>
                </a:ext>
              </a:extLst>
            </p:cNvPr>
            <p:cNvSpPr/>
            <p:nvPr/>
          </p:nvSpPr>
          <p:spPr>
            <a:xfrm>
              <a:off x="0" y="0"/>
              <a:ext cx="29737985" cy="29737985"/>
            </a:xfrm>
            <a:custGeom>
              <a:avLst/>
              <a:gdLst/>
              <a:ahLst/>
              <a:cxnLst/>
              <a:rect l="l" t="t" r="r" b="b"/>
              <a:pathLst>
                <a:path w="29737985" h="29737985" extrusionOk="0">
                  <a:moveTo>
                    <a:pt x="0" y="0"/>
                  </a:moveTo>
                  <a:lnTo>
                    <a:pt x="29737985" y="0"/>
                  </a:lnTo>
                  <a:lnTo>
                    <a:pt x="29737985" y="29737985"/>
                  </a:lnTo>
                  <a:lnTo>
                    <a:pt x="0" y="297379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322" name="Google Shape;322;p23">
              <a:extLst>
                <a:ext uri="{FF2B5EF4-FFF2-40B4-BE49-F238E27FC236}">
                  <a16:creationId xmlns:a16="http://schemas.microsoft.com/office/drawing/2014/main" id="{0163373F-FBF0-291F-3453-56BF608464AC}"/>
                </a:ext>
              </a:extLst>
            </p:cNvPr>
            <p:cNvGrpSpPr/>
            <p:nvPr/>
          </p:nvGrpSpPr>
          <p:grpSpPr>
            <a:xfrm>
              <a:off x="3525845" y="9006283"/>
              <a:ext cx="22797506" cy="11738377"/>
              <a:chOff x="0" y="0"/>
              <a:chExt cx="4274726" cy="2201045"/>
            </a:xfrm>
          </p:grpSpPr>
          <p:sp>
            <p:nvSpPr>
              <p:cNvPr id="323" name="Google Shape;323;p23">
                <a:extLst>
                  <a:ext uri="{FF2B5EF4-FFF2-40B4-BE49-F238E27FC236}">
                    <a16:creationId xmlns:a16="http://schemas.microsoft.com/office/drawing/2014/main" id="{8B58D660-130C-EA6E-23F8-AC37031C5BB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010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01045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01045"/>
                    </a:lnTo>
                    <a:lnTo>
                      <a:pt x="0" y="22010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04775" cap="flat" cmpd="sng">
                <a:solidFill>
                  <a:srgbClr val="73C2F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24" name="Google Shape;324;p23">
                <a:extLst>
                  <a:ext uri="{FF2B5EF4-FFF2-40B4-BE49-F238E27FC236}">
                    <a16:creationId xmlns:a16="http://schemas.microsoft.com/office/drawing/2014/main" id="{E7FE5E6C-2A67-4E45-60DC-684A51AB6C92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500" tIns="53500" rIns="53500" bIns="5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5" name="Google Shape;325;p23">
            <a:extLst>
              <a:ext uri="{FF2B5EF4-FFF2-40B4-BE49-F238E27FC236}">
                <a16:creationId xmlns:a16="http://schemas.microsoft.com/office/drawing/2014/main" id="{159B136F-52A1-736A-9367-DA3C52609EB8}"/>
              </a:ext>
            </a:extLst>
          </p:cNvPr>
          <p:cNvSpPr txBox="1"/>
          <p:nvPr/>
        </p:nvSpPr>
        <p:spPr>
          <a:xfrm>
            <a:off x="1560410" y="1120059"/>
            <a:ext cx="1512977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C0A34E"/>
                </a:solidFill>
                <a:latin typeface="Mirza"/>
                <a:cs typeface="Mirza"/>
              </a:rPr>
              <a:t>How the Model was Developed: A Simplified View</a:t>
            </a:r>
            <a:endParaRPr sz="5400" dirty="0">
              <a:solidFill>
                <a:srgbClr val="C0A34E"/>
              </a:solidFill>
              <a:latin typeface="Mirza"/>
              <a:cs typeface="Mirz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AD957-996A-BB04-AC49-084A12E0A4E7}"/>
              </a:ext>
            </a:extLst>
          </p:cNvPr>
          <p:cNvSpPr txBox="1"/>
          <p:nvPr/>
        </p:nvSpPr>
        <p:spPr>
          <a:xfrm>
            <a:off x="1264920" y="2117255"/>
            <a:ext cx="15462670" cy="685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Our approach utilizes machine learning to analyze student data and identify patterns associated with different engagement levels.</a:t>
            </a:r>
            <a:endParaRPr lang="ar-SA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algn="l">
              <a:lnSpc>
                <a:spcPct val="150000"/>
              </a:lnSpc>
              <a:spcAft>
                <a:spcPts val="225"/>
              </a:spcAft>
            </a:pPr>
            <a:endParaRPr lang="en-US" sz="20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We explored several machine learning algorithms, including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Random Forest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,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Support Vector Machines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, and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Neural Networks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, to determine the best approach.</a:t>
            </a:r>
            <a:endParaRPr lang="ar-SA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>
              <a:lnSpc>
                <a:spcPct val="150000"/>
              </a:lnSpc>
              <a:spcAft>
                <a:spcPts val="225"/>
              </a:spcAft>
            </a:pPr>
            <a:endParaRPr lang="en-US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We combined multiple sources of data—facial expressions, speech patterns, heart rate and an 'Overall Confidence Score'—to ensure a holistic view of student engagement.</a:t>
            </a:r>
            <a:endParaRPr lang="ar-SA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>
              <a:lnSpc>
                <a:spcPct val="150000"/>
              </a:lnSpc>
              <a:spcAft>
                <a:spcPts val="225"/>
              </a:spcAft>
            </a:pPr>
            <a:endParaRPr lang="en-US" sz="16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 We used an ensemble method that combines the best features of multiple models to achieve the most reliable and accurate results.</a:t>
            </a:r>
            <a:endParaRPr lang="ar-SA" sz="24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>
              <a:lnSpc>
                <a:spcPct val="150000"/>
              </a:lnSpc>
              <a:spcAft>
                <a:spcPts val="225"/>
              </a:spcAft>
            </a:pPr>
            <a:endParaRPr lang="en-US" sz="1600" b="0" i="0" dirty="0">
              <a:solidFill>
                <a:schemeClr val="tx1"/>
              </a:solidFill>
              <a:effectLst/>
              <a:latin typeface="Al Nile" pitchFamily="2" charset="-78"/>
              <a:cs typeface="Al Nile" pitchFamily="2" charset="-78"/>
            </a:endParaRPr>
          </a:p>
          <a:p>
            <a:pPr marL="457200" indent="-457200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l Nile" pitchFamily="2" charset="-78"/>
                <a:cs typeface="Al Nile" pitchFamily="2" charset="-78"/>
              </a:rPr>
              <a:t>The model was trained using a combination of existing data, which was validated by the model.</a:t>
            </a:r>
          </a:p>
        </p:txBody>
      </p:sp>
    </p:spTree>
    <p:extLst>
      <p:ext uri="{BB962C8B-B14F-4D97-AF65-F5344CB8AC3E}">
        <p14:creationId xmlns:p14="http://schemas.microsoft.com/office/powerpoint/2010/main" val="67650331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and Gold Arabic Culture Thesis Presentation">
  <a:themeElements>
    <a:clrScheme name="Office">
      <a:dk1>
        <a:srgbClr val="191919"/>
      </a:dk1>
      <a:lt1>
        <a:srgbClr val="FFFFFF"/>
      </a:lt1>
      <a:dk2>
        <a:srgbClr val="73C2FB"/>
      </a:dk2>
      <a:lt2>
        <a:srgbClr val="BC9C22"/>
      </a:lt2>
      <a:accent1>
        <a:srgbClr val="7DBFF8"/>
      </a:accent1>
      <a:accent2>
        <a:srgbClr val="CBA05C"/>
      </a:accent2>
      <a:accent3>
        <a:srgbClr val="C0A34E"/>
      </a:accent3>
      <a:accent4>
        <a:srgbClr val="888888"/>
      </a:accent4>
      <a:accent5>
        <a:srgbClr val="191919"/>
      </a:accent5>
      <a:accent6>
        <a:srgbClr val="7DBFF8"/>
      </a:accent6>
      <a:hlink>
        <a:srgbClr val="73C2F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715</Words>
  <Application>Microsoft Macintosh PowerPoint</Application>
  <PresentationFormat>Custom</PresentationFormat>
  <Paragraphs>101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Al Nile</vt:lpstr>
      <vt:lpstr>Abadi MT Condensed Light</vt:lpstr>
      <vt:lpstr>Mada</vt:lpstr>
      <vt:lpstr>Arial</vt:lpstr>
      <vt:lpstr>Mirza</vt:lpstr>
      <vt:lpstr>Blue and Gold Arabic Culture Thesis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Sameh Shehata</cp:lastModifiedBy>
  <cp:revision>11</cp:revision>
  <dcterms:modified xsi:type="dcterms:W3CDTF">2024-12-16T09:53:06Z</dcterms:modified>
</cp:coreProperties>
</file>